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60" r:id="rId4"/>
    <p:sldId id="267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5" r:id="rId13"/>
    <p:sldId id="270" r:id="rId14"/>
    <p:sldId id="271" r:id="rId15"/>
    <p:sldId id="272" r:id="rId16"/>
    <p:sldId id="1026" r:id="rId17"/>
    <p:sldId id="266" r:id="rId18"/>
    <p:sldId id="276" r:id="rId19"/>
    <p:sldId id="277" r:id="rId20"/>
    <p:sldId id="278" r:id="rId21"/>
    <p:sldId id="273" r:id="rId22"/>
    <p:sldId id="1032" r:id="rId23"/>
    <p:sldId id="1033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3F1A7-4898-4E3E-946D-479448D0ADAD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D0817-E637-4554-B1E2-664E2A56AF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022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regione.marche.it/Entra-in-Regione/Psr-Marche/Bandi/Bandi-Aperti" TargetMode="Externa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gione.marche.it/Entra-in-Regione/Psr-Marche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roberto.gatto@regione.marche.it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72008" y="5776887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6070680"/>
            <a:ext cx="8696792" cy="6194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249" y="4193"/>
            <a:ext cx="9162249" cy="476611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5DF928-2DC4-A187-1D18-2EB866CC18FB}"/>
              </a:ext>
            </a:extLst>
          </p:cNvPr>
          <p:cNvSpPr txBox="1"/>
          <p:nvPr/>
        </p:nvSpPr>
        <p:spPr>
          <a:xfrm>
            <a:off x="1828133" y="4604152"/>
            <a:ext cx="55395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Benessere animale Misura14.1</a:t>
            </a:r>
            <a:r>
              <a:rPr lang="it-IT" sz="2600" b="1" dirty="0">
                <a:latin typeface="Myriad Pro" panose="020B0503030403020204" pitchFamily="34" charset="0"/>
              </a:rPr>
              <a:t> – Roberto Gatto</a:t>
            </a:r>
          </a:p>
          <a:p>
            <a:pPr algn="ctr"/>
            <a:r>
              <a:rPr lang="it-IT" sz="2000" b="1" dirty="0">
                <a:latin typeface="Myriad Pro" panose="020B0503030403020204" pitchFamily="34" charset="0"/>
              </a:rPr>
              <a:t>26/05/2022 – Potenza Picena (MC)</a:t>
            </a:r>
          </a:p>
        </p:txBody>
      </p:sp>
    </p:spTree>
    <p:extLst>
      <p:ext uri="{BB962C8B-B14F-4D97-AF65-F5344CB8AC3E}">
        <p14:creationId xmlns:p14="http://schemas.microsoft.com/office/powerpoint/2010/main" val="270535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C88AC865-B2C4-4890-9D30-2A83B9049718}"/>
              </a:ext>
            </a:extLst>
          </p:cNvPr>
          <p:cNvSpPr/>
          <p:nvPr/>
        </p:nvSpPr>
        <p:spPr>
          <a:xfrm>
            <a:off x="1979712" y="1832980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dirty="0">
                <a:solidFill>
                  <a:srgbClr val="C00000"/>
                </a:solidFill>
              </a:rPr>
              <a:t>M. 14 : USO DI ANESTETICI E ANTI INFIAMMATORI </a:t>
            </a:r>
            <a:r>
              <a:rPr lang="it-IT" altLang="it-IT" dirty="0"/>
              <a:t>: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449B0BD-F429-44E9-AB9B-9A2CF6C763CD}"/>
              </a:ext>
            </a:extLst>
          </p:cNvPr>
          <p:cNvSpPr/>
          <p:nvPr/>
        </p:nvSpPr>
        <p:spPr>
          <a:xfrm>
            <a:off x="971600" y="2755098"/>
            <a:ext cx="7704856" cy="13415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1000"/>
              </a:spcAft>
              <a:buFontTx/>
              <a:buChar char="-"/>
              <a:defRPr/>
            </a:pPr>
            <a:r>
              <a:rPr lang="it-IT" sz="2400" dirty="0">
                <a:solidFill>
                  <a:srgbClr val="008080"/>
                </a:solidFill>
                <a:ea typeface="Times New Roman"/>
                <a:cs typeface="Times New Roman"/>
              </a:rPr>
              <a:t>uso di anestetici e farmaci antiinfiammatori nei  casi in cui sia necessario intervenire con mutilazioni e castrazioni</a:t>
            </a:r>
            <a:endParaRPr lang="it-IT" sz="2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7860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82AAA875-C68B-435B-89B2-DE45149AFCDD}"/>
              </a:ext>
            </a:extLst>
          </p:cNvPr>
          <p:cNvSpPr/>
          <p:nvPr/>
        </p:nvSpPr>
        <p:spPr>
          <a:xfrm>
            <a:off x="1475656" y="1145670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dirty="0"/>
              <a:t>Importo del contributo 2014-2020 (</a:t>
            </a:r>
            <a:r>
              <a:rPr lang="it-IT" altLang="it-IT" dirty="0" err="1"/>
              <a:t>max</a:t>
            </a:r>
            <a:r>
              <a:rPr lang="it-IT" altLang="it-IT" dirty="0"/>
              <a:t> 500 €/UBA)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B98AE78C-AEA0-4F98-BEF5-AEB0590B4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28532"/>
              </p:ext>
            </p:extLst>
          </p:nvPr>
        </p:nvGraphicFramePr>
        <p:xfrm>
          <a:off x="312830" y="1503033"/>
          <a:ext cx="8528051" cy="4308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8620">
                  <a:extLst>
                    <a:ext uri="{9D8B030D-6E8A-4147-A177-3AD203B41FA5}">
                      <a16:colId xmlns:a16="http://schemas.microsoft.com/office/drawing/2014/main" val="427501603"/>
                    </a:ext>
                  </a:extLst>
                </a:gridCol>
                <a:gridCol w="1680292">
                  <a:extLst>
                    <a:ext uri="{9D8B030D-6E8A-4147-A177-3AD203B41FA5}">
                      <a16:colId xmlns:a16="http://schemas.microsoft.com/office/drawing/2014/main" val="3532482181"/>
                    </a:ext>
                  </a:extLst>
                </a:gridCol>
                <a:gridCol w="1756425">
                  <a:extLst>
                    <a:ext uri="{9D8B030D-6E8A-4147-A177-3AD203B41FA5}">
                      <a16:colId xmlns:a16="http://schemas.microsoft.com/office/drawing/2014/main" val="252788367"/>
                    </a:ext>
                  </a:extLst>
                </a:gridCol>
                <a:gridCol w="1500575">
                  <a:extLst>
                    <a:ext uri="{9D8B030D-6E8A-4147-A177-3AD203B41FA5}">
                      <a16:colId xmlns:a16="http://schemas.microsoft.com/office/drawing/2014/main" val="3878800476"/>
                    </a:ext>
                  </a:extLst>
                </a:gridCol>
                <a:gridCol w="1882139">
                  <a:extLst>
                    <a:ext uri="{9D8B030D-6E8A-4147-A177-3AD203B41FA5}">
                      <a16:colId xmlns:a16="http://schemas.microsoft.com/office/drawing/2014/main" val="2696524289"/>
                    </a:ext>
                  </a:extLst>
                </a:gridCol>
              </a:tblGrid>
              <a:tr h="2543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1600" kern="50" dirty="0">
                          <a:solidFill>
                            <a:schemeClr val="tx1"/>
                          </a:solidFill>
                          <a:effectLst/>
                        </a:rPr>
                        <a:t>Specie e attitudine</a:t>
                      </a:r>
                      <a:endParaRPr lang="it-IT" sz="16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it-IT" sz="1600" kern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it-IT" sz="1600" kern="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it-IT" sz="1600" kern="0" dirty="0">
                          <a:solidFill>
                            <a:schemeClr val="tx1"/>
                          </a:solidFill>
                          <a:effectLst/>
                        </a:rPr>
                        <a:t>Acqua, alimenti e cura degli animali in conformità con le esigenze naturali di allevamento</a:t>
                      </a:r>
                      <a:endParaRPr lang="it-IT" sz="16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it-IT" sz="1600" kern="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0" dirty="0">
                          <a:solidFill>
                            <a:schemeClr val="tx1"/>
                          </a:solidFill>
                          <a:effectLst/>
                        </a:rPr>
                        <a:t>Ammodernamento delle condizioni di stabulazione quali tolleranze di spazio, lettiera, luce naturale</a:t>
                      </a:r>
                      <a:endParaRPr lang="it-IT" sz="1600" kern="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1600" kern="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6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1600" kern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it-IT" sz="1600" kern="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1600" kern="0" dirty="0">
                          <a:solidFill>
                            <a:schemeClr val="tx1"/>
                          </a:solidFill>
                          <a:effectLst/>
                        </a:rPr>
                        <a:t>Consentire l’accesso all’aperto</a:t>
                      </a:r>
                      <a:endParaRPr lang="it-IT" sz="16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it-IT" sz="1600" kern="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0" dirty="0">
                          <a:solidFill>
                            <a:schemeClr val="tx1"/>
                          </a:solidFill>
                          <a:effectLst/>
                        </a:rPr>
                        <a:t>Uso di anestetici e farmaci anti-infiammatori nei casi in cui è necessaria la mutilazione o la castrazione</a:t>
                      </a:r>
                      <a:endParaRPr lang="it-IT" sz="1600" kern="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1600" kern="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6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238618414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1600" kern="0" dirty="0">
                          <a:solidFill>
                            <a:schemeClr val="tx1"/>
                          </a:solidFill>
                          <a:effectLst/>
                        </a:rPr>
                        <a:t>Bovino da carne</a:t>
                      </a:r>
                      <a:endParaRPr lang="it-IT" sz="16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2400" b="1" kern="50" dirty="0">
                          <a:effectLst/>
                        </a:rPr>
                        <a:t>185</a:t>
                      </a:r>
                      <a:endParaRPr lang="it-IT" sz="2400" b="1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2400" b="1" kern="50" dirty="0">
                          <a:effectLst/>
                        </a:rPr>
                        <a:t>132</a:t>
                      </a:r>
                      <a:endParaRPr lang="it-IT" sz="2400" b="1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2400" b="1" kern="50" dirty="0">
                          <a:effectLst/>
                        </a:rPr>
                        <a:t>131</a:t>
                      </a:r>
                      <a:endParaRPr lang="it-IT" sz="2400" b="1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2400" b="1" kern="50">
                          <a:effectLst/>
                        </a:rPr>
                        <a:t>16</a:t>
                      </a:r>
                      <a:endParaRPr lang="it-IT" sz="2400" b="1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213190051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1600" kern="0" dirty="0">
                          <a:solidFill>
                            <a:schemeClr val="tx1"/>
                          </a:solidFill>
                          <a:effectLst/>
                        </a:rPr>
                        <a:t>Bovino da latte</a:t>
                      </a:r>
                      <a:endParaRPr lang="it-IT" sz="16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2400" b="1" kern="50" dirty="0">
                          <a:effectLst/>
                        </a:rPr>
                        <a:t>214</a:t>
                      </a:r>
                      <a:endParaRPr lang="it-IT" sz="2400" b="1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2400" b="1" kern="50" dirty="0">
                          <a:effectLst/>
                        </a:rPr>
                        <a:t>132</a:t>
                      </a:r>
                      <a:endParaRPr lang="it-IT" sz="2400" b="1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2400" b="1" kern="50" dirty="0">
                          <a:effectLst/>
                        </a:rPr>
                        <a:t>131</a:t>
                      </a:r>
                      <a:endParaRPr lang="it-IT" sz="2400" b="1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2400" b="1" kern="50">
                          <a:effectLst/>
                        </a:rPr>
                        <a:t>16</a:t>
                      </a:r>
                      <a:endParaRPr lang="it-IT" sz="2400" b="1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880081864"/>
                  </a:ext>
                </a:extLst>
              </a:tr>
              <a:tr h="667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1600" kern="0" dirty="0">
                          <a:solidFill>
                            <a:schemeClr val="tx1"/>
                          </a:solidFill>
                          <a:effectLst/>
                        </a:rPr>
                        <a:t>Ovino attitudine carne e latte</a:t>
                      </a:r>
                      <a:endParaRPr lang="it-IT" sz="16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2400" b="1" kern="50">
                          <a:effectLst/>
                        </a:rPr>
                        <a:t>98</a:t>
                      </a:r>
                      <a:endParaRPr lang="it-IT" sz="2400" b="1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2400" b="1" kern="50" dirty="0">
                          <a:effectLst/>
                        </a:rPr>
                        <a:t>131</a:t>
                      </a:r>
                      <a:endParaRPr lang="it-IT" sz="2400" b="1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2400" b="1" kern="50" dirty="0">
                          <a:effectLst/>
                        </a:rPr>
                        <a:t>156</a:t>
                      </a:r>
                      <a:endParaRPr lang="it-IT" sz="2400" b="1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2400" b="1" kern="50" dirty="0">
                          <a:effectLst/>
                        </a:rPr>
                        <a:t>16</a:t>
                      </a:r>
                      <a:endParaRPr lang="it-IT" sz="2400" b="1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28839143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1600" kern="0" dirty="0">
                          <a:solidFill>
                            <a:schemeClr val="tx1"/>
                          </a:solidFill>
                          <a:effectLst/>
                        </a:rPr>
                        <a:t>Suino</a:t>
                      </a:r>
                      <a:endParaRPr lang="it-IT" sz="16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2400" b="1" kern="50">
                          <a:effectLst/>
                        </a:rPr>
                        <a:t>75</a:t>
                      </a:r>
                      <a:endParaRPr lang="it-IT" sz="2400" b="1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2400" b="1" kern="50">
                          <a:effectLst/>
                        </a:rPr>
                        <a:t>6</a:t>
                      </a:r>
                      <a:endParaRPr lang="it-IT" sz="2400" b="1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2400" b="1" kern="50" dirty="0">
                          <a:effectLst/>
                        </a:rPr>
                        <a:t>46</a:t>
                      </a:r>
                      <a:endParaRPr lang="it-IT" sz="2400" b="1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2400" b="1" kern="50" dirty="0">
                          <a:effectLst/>
                        </a:rPr>
                        <a:t>9</a:t>
                      </a:r>
                      <a:endParaRPr lang="it-IT" sz="2400" b="1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385209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462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82AAA875-C68B-435B-89B2-DE45149AFCDD}"/>
              </a:ext>
            </a:extLst>
          </p:cNvPr>
          <p:cNvSpPr/>
          <p:nvPr/>
        </p:nvSpPr>
        <p:spPr>
          <a:xfrm>
            <a:off x="1475656" y="1145670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dirty="0"/>
              <a:t>Importo del contributo 2014-2020 (</a:t>
            </a:r>
            <a:r>
              <a:rPr lang="it-IT" altLang="it-IT" dirty="0" err="1"/>
              <a:t>max</a:t>
            </a:r>
            <a:r>
              <a:rPr lang="it-IT" altLang="it-IT" dirty="0"/>
              <a:t> 500 €/UBA)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30E1A9C4-5A53-471C-87D0-4A30C5269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311823"/>
              </p:ext>
            </p:extLst>
          </p:nvPr>
        </p:nvGraphicFramePr>
        <p:xfrm>
          <a:off x="214542" y="1630551"/>
          <a:ext cx="8672513" cy="4168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6482">
                  <a:extLst>
                    <a:ext uri="{9D8B030D-6E8A-4147-A177-3AD203B41FA5}">
                      <a16:colId xmlns:a16="http://schemas.microsoft.com/office/drawing/2014/main" val="1117206182"/>
                    </a:ext>
                  </a:extLst>
                </a:gridCol>
                <a:gridCol w="2090077">
                  <a:extLst>
                    <a:ext uri="{9D8B030D-6E8A-4147-A177-3AD203B41FA5}">
                      <a16:colId xmlns:a16="http://schemas.microsoft.com/office/drawing/2014/main" val="3288789255"/>
                    </a:ext>
                  </a:extLst>
                </a:gridCol>
                <a:gridCol w="2422977">
                  <a:extLst>
                    <a:ext uri="{9D8B030D-6E8A-4147-A177-3AD203B41FA5}">
                      <a16:colId xmlns:a16="http://schemas.microsoft.com/office/drawing/2014/main" val="3504331363"/>
                    </a:ext>
                  </a:extLst>
                </a:gridCol>
                <a:gridCol w="2422977">
                  <a:extLst>
                    <a:ext uri="{9D8B030D-6E8A-4147-A177-3AD203B41FA5}">
                      <a16:colId xmlns:a16="http://schemas.microsoft.com/office/drawing/2014/main" val="2239848176"/>
                    </a:ext>
                  </a:extLst>
                </a:gridCol>
              </a:tblGrid>
              <a:tr h="21098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1600" kern="50" dirty="0">
                          <a:solidFill>
                            <a:schemeClr val="tx1"/>
                          </a:solidFill>
                          <a:effectLst/>
                        </a:rPr>
                        <a:t>Specie e attitudine</a:t>
                      </a:r>
                      <a:endParaRPr lang="it-IT" sz="16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it-IT" sz="1600" kern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it-IT" sz="1600" kern="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it-IT" sz="1600" kern="0" dirty="0">
                          <a:solidFill>
                            <a:schemeClr val="tx1"/>
                          </a:solidFill>
                          <a:effectLst/>
                        </a:rPr>
                        <a:t>Impegni obbligatori definiti dalle azioni 1 e 4</a:t>
                      </a:r>
                      <a:endParaRPr lang="it-IT" sz="16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it-IT" sz="1600" kern="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1600" kern="0" dirty="0">
                          <a:solidFill>
                            <a:schemeClr val="tx1"/>
                          </a:solidFill>
                          <a:effectLst/>
                        </a:rPr>
                        <a:t>Impegni obbligatori definiti dalle azioni 1 e 4 e ulteriori impegni relativi al passaggio dall’allevamento a posta fissa alla stabulazione libera</a:t>
                      </a:r>
                      <a:endParaRPr lang="it-IT" sz="16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1600" kern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it-IT" sz="1600" kern="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1600" kern="0" dirty="0">
                          <a:solidFill>
                            <a:schemeClr val="tx1"/>
                          </a:solidFill>
                          <a:effectLst/>
                        </a:rPr>
                        <a:t>Impegni obbligatori definiti dalle azioni 1 e 4 e ulteriori impegni relativi al passaggio alla tipologia di allevamento semi-estensivo con pascolo nel periodo primaverile-estivo</a:t>
                      </a:r>
                      <a:endParaRPr lang="it-IT" sz="16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667735261"/>
                  </a:ext>
                </a:extLst>
              </a:tr>
              <a:tr h="4615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1800" kern="0" dirty="0">
                          <a:solidFill>
                            <a:schemeClr val="tx1"/>
                          </a:solidFill>
                          <a:effectLst/>
                        </a:rPr>
                        <a:t>Bovino da carne</a:t>
                      </a:r>
                      <a:endParaRPr lang="it-IT" sz="18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2800" b="1" kern="50" dirty="0">
                          <a:effectLst/>
                        </a:rPr>
                        <a:t>201</a:t>
                      </a:r>
                      <a:endParaRPr lang="it-IT" sz="2800" b="1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2800" b="1" kern="50" dirty="0">
                          <a:effectLst/>
                        </a:rPr>
                        <a:t>333</a:t>
                      </a:r>
                      <a:endParaRPr lang="it-IT" sz="2800" b="1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2800" b="1" kern="50" dirty="0">
                          <a:effectLst/>
                        </a:rPr>
                        <a:t>331</a:t>
                      </a:r>
                      <a:endParaRPr lang="it-IT" sz="2800" b="1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216903551"/>
                  </a:ext>
                </a:extLst>
              </a:tr>
              <a:tr h="4615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1800" kern="0" dirty="0">
                          <a:solidFill>
                            <a:schemeClr val="tx1"/>
                          </a:solidFill>
                          <a:effectLst/>
                        </a:rPr>
                        <a:t>Bovino da latte</a:t>
                      </a:r>
                      <a:endParaRPr lang="it-IT" sz="18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2800" b="1" kern="50" dirty="0">
                          <a:effectLst/>
                        </a:rPr>
                        <a:t>230</a:t>
                      </a:r>
                      <a:endParaRPr lang="it-IT" sz="2800" b="1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2800" b="1" kern="50" dirty="0">
                          <a:effectLst/>
                        </a:rPr>
                        <a:t>362</a:t>
                      </a:r>
                      <a:endParaRPr lang="it-IT" sz="2800" b="1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2800" b="1" kern="50" dirty="0">
                          <a:effectLst/>
                        </a:rPr>
                        <a:t>361</a:t>
                      </a:r>
                      <a:endParaRPr lang="it-IT" sz="2800" b="1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203519604"/>
                  </a:ext>
                </a:extLst>
              </a:tr>
              <a:tr h="674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1800" kern="0" dirty="0">
                          <a:solidFill>
                            <a:schemeClr val="tx1"/>
                          </a:solidFill>
                          <a:effectLst/>
                        </a:rPr>
                        <a:t>Ovino attitudine carne e latte</a:t>
                      </a:r>
                      <a:endParaRPr lang="it-IT" sz="18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2800" b="1" kern="50" dirty="0">
                          <a:effectLst/>
                        </a:rPr>
                        <a:t>114</a:t>
                      </a:r>
                      <a:endParaRPr lang="it-IT" sz="2800" b="1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2800" b="1" kern="50" dirty="0">
                          <a:effectLst/>
                        </a:rPr>
                        <a:t>245</a:t>
                      </a:r>
                      <a:endParaRPr lang="it-IT" sz="2800" b="1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2800" b="1" kern="50" dirty="0">
                          <a:effectLst/>
                        </a:rPr>
                        <a:t>270</a:t>
                      </a:r>
                      <a:endParaRPr lang="it-IT" sz="2800" b="1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664344771"/>
                  </a:ext>
                </a:extLst>
              </a:tr>
              <a:tr h="4615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1800" kern="0" dirty="0">
                          <a:solidFill>
                            <a:schemeClr val="tx1"/>
                          </a:solidFill>
                          <a:effectLst/>
                        </a:rPr>
                        <a:t>Suino</a:t>
                      </a:r>
                      <a:endParaRPr lang="it-IT" sz="18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2800" b="1" kern="50" dirty="0">
                          <a:effectLst/>
                        </a:rPr>
                        <a:t>84</a:t>
                      </a:r>
                      <a:endParaRPr lang="it-IT" sz="2800" b="1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2800" b="1" kern="50" dirty="0">
                          <a:effectLst/>
                        </a:rPr>
                        <a:t>90</a:t>
                      </a:r>
                      <a:endParaRPr lang="it-IT" sz="2800" b="1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it-IT" sz="2800" b="1" kern="50" dirty="0">
                          <a:effectLst/>
                        </a:rPr>
                        <a:t>130</a:t>
                      </a:r>
                      <a:endParaRPr lang="it-IT" sz="2800" b="1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3696642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879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8487F123-E500-4E95-830A-B3FE21A9DC7D}"/>
              </a:ext>
            </a:extLst>
          </p:cNvPr>
          <p:cNvSpPr/>
          <p:nvPr/>
        </p:nvSpPr>
        <p:spPr>
          <a:xfrm>
            <a:off x="1187624" y="1093043"/>
            <a:ext cx="64807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400" b="1" dirty="0"/>
              <a:t>Misura 14. La dotazione finanziaria</a:t>
            </a:r>
          </a:p>
          <a:p>
            <a:endParaRPr lang="it-IT" alt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altLang="it-IT" dirty="0"/>
              <a:t>Provvisoriamente 100.000,00 Euro; verrà adeguata a fine anno in base alla richiesta effettiva (no criteri priorità , no graduatoria). In precedenza oltre 29MEURO;</a:t>
            </a:r>
            <a:br>
              <a:rPr lang="it-IT" altLang="it-IT" dirty="0"/>
            </a:br>
            <a:endParaRPr lang="it-IT" alt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altLang="it-IT" dirty="0"/>
              <a:t> di cui UE (FEASR) – 43,12%</a:t>
            </a:r>
            <a:br>
              <a:rPr lang="it-IT" altLang="it-IT" dirty="0"/>
            </a:br>
            <a:r>
              <a:rPr lang="it-IT" altLang="it-IT" dirty="0"/>
              <a:t>     il resto dallo Stato – Fondo di rotazione 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alt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altLang="it-IT" dirty="0"/>
              <a:t>Premio erogato sulla base degli animali effettivamente allevati</a:t>
            </a:r>
            <a:br>
              <a:rPr lang="it-IT" altLang="it-IT" dirty="0"/>
            </a:br>
            <a:r>
              <a:rPr lang="it-IT" altLang="it-IT" dirty="0"/>
              <a:t> e dichiarati, espressi in UBA (</a:t>
            </a:r>
            <a:r>
              <a:rPr lang="it-IT" altLang="it-IT" dirty="0" err="1">
                <a:solidFill>
                  <a:srgbClr val="C00000"/>
                </a:solidFill>
              </a:rPr>
              <a:t>max</a:t>
            </a:r>
            <a:r>
              <a:rPr lang="it-IT" altLang="it-IT" dirty="0">
                <a:solidFill>
                  <a:srgbClr val="C00000"/>
                </a:solidFill>
              </a:rPr>
              <a:t> 100 UBA </a:t>
            </a:r>
            <a:r>
              <a:rPr lang="it-IT" altLang="it-IT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alt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altLang="it-IT" dirty="0"/>
              <a:t>Impegno biennale  con erogazione a cadenza annuale  (bando 2016 esteso al sesto anno, bando 2018 quinto anno, bando 2021 seconda annualità 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altLang="it-IT" dirty="0">
                <a:highlight>
                  <a:srgbClr val="FFFF00"/>
                </a:highlight>
              </a:rPr>
              <a:t>Non possono presentare domanda coloro che sono stati già finanziati con i precedenti bandi.</a:t>
            </a:r>
          </a:p>
        </p:txBody>
      </p:sp>
    </p:spTree>
    <p:extLst>
      <p:ext uri="{BB962C8B-B14F-4D97-AF65-F5344CB8AC3E}">
        <p14:creationId xmlns:p14="http://schemas.microsoft.com/office/powerpoint/2010/main" val="4264290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6CE4E74C-0591-4D66-BB46-5414A0A32AA2}"/>
              </a:ext>
            </a:extLst>
          </p:cNvPr>
          <p:cNvSpPr/>
          <p:nvPr/>
        </p:nvSpPr>
        <p:spPr>
          <a:xfrm>
            <a:off x="971600" y="1228379"/>
            <a:ext cx="720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400" dirty="0"/>
              <a:t>Misura 14 Benessere degli animali</a:t>
            </a:r>
            <a:br>
              <a:rPr lang="it-IT" altLang="it-IT" sz="2400" dirty="0"/>
            </a:br>
            <a:r>
              <a:rPr lang="it-IT" altLang="it-IT" sz="2400" dirty="0"/>
              <a:t>la tabella di conversione in UBA (Unità Bestiame Adulto) </a:t>
            </a:r>
            <a:br>
              <a:rPr lang="it-IT" altLang="it-IT" sz="2400" dirty="0"/>
            </a:br>
            <a:endParaRPr lang="it-IT" altLang="it-IT" sz="2400" dirty="0"/>
          </a:p>
          <a:p>
            <a:r>
              <a:rPr lang="it-IT" altLang="it-IT" sz="2400" dirty="0">
                <a:solidFill>
                  <a:srgbClr val="000066"/>
                </a:solidFill>
              </a:rPr>
              <a:t>Bovini di meno di sei mesi = UBA 0,4</a:t>
            </a:r>
            <a:br>
              <a:rPr lang="it-IT" altLang="it-IT" sz="2400" dirty="0">
                <a:solidFill>
                  <a:srgbClr val="000066"/>
                </a:solidFill>
              </a:rPr>
            </a:br>
            <a:r>
              <a:rPr lang="it-IT" altLang="it-IT" sz="2400" dirty="0">
                <a:solidFill>
                  <a:srgbClr val="000066"/>
                </a:solidFill>
              </a:rPr>
              <a:t>Bovini da sei mese a due anni= UBA 0,6</a:t>
            </a:r>
            <a:br>
              <a:rPr lang="it-IT" altLang="it-IT" sz="2400" dirty="0">
                <a:solidFill>
                  <a:srgbClr val="000066"/>
                </a:solidFill>
              </a:rPr>
            </a:br>
            <a:r>
              <a:rPr lang="it-IT" altLang="it-IT" sz="2400" dirty="0">
                <a:solidFill>
                  <a:srgbClr val="000066"/>
                </a:solidFill>
              </a:rPr>
              <a:t>Tori, vacche e altri bovini di oltre due anni= UBA 1,00</a:t>
            </a:r>
            <a:br>
              <a:rPr lang="it-IT" altLang="it-IT" sz="2400" dirty="0">
                <a:solidFill>
                  <a:srgbClr val="000066"/>
                </a:solidFill>
              </a:rPr>
            </a:br>
            <a:endParaRPr lang="it-IT" altLang="it-IT" sz="2400" dirty="0">
              <a:solidFill>
                <a:srgbClr val="000066"/>
              </a:solidFill>
            </a:endParaRPr>
          </a:p>
          <a:p>
            <a:r>
              <a:rPr lang="it-IT" altLang="it-IT" sz="2400" dirty="0">
                <a:solidFill>
                  <a:srgbClr val="000066"/>
                </a:solidFill>
              </a:rPr>
              <a:t>Ovini e caprini = UBA 0,15</a:t>
            </a:r>
            <a:br>
              <a:rPr lang="it-IT" altLang="it-IT" sz="2400" dirty="0">
                <a:solidFill>
                  <a:srgbClr val="000066"/>
                </a:solidFill>
              </a:rPr>
            </a:br>
            <a:endParaRPr lang="it-IT" altLang="it-IT" sz="2400" dirty="0">
              <a:solidFill>
                <a:srgbClr val="000066"/>
              </a:solidFill>
            </a:endParaRPr>
          </a:p>
          <a:p>
            <a:r>
              <a:rPr lang="it-IT" altLang="it-IT" sz="2400" dirty="0">
                <a:solidFill>
                  <a:srgbClr val="000066"/>
                </a:solidFill>
              </a:rPr>
              <a:t>Scrofe riproduttrici di oltre 50 kg = UBA 0,5</a:t>
            </a:r>
            <a:br>
              <a:rPr lang="it-IT" altLang="it-IT" sz="2400" dirty="0">
                <a:solidFill>
                  <a:srgbClr val="000066"/>
                </a:solidFill>
              </a:rPr>
            </a:br>
            <a:r>
              <a:rPr lang="it-IT" altLang="it-IT" sz="2400" dirty="0">
                <a:solidFill>
                  <a:srgbClr val="000066"/>
                </a:solidFill>
              </a:rPr>
              <a:t>altri suini = UBA 0,3</a:t>
            </a:r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4291312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050F8185-5FC6-42AF-B3E3-AB6D13165322}"/>
              </a:ext>
            </a:extLst>
          </p:cNvPr>
          <p:cNvSpPr/>
          <p:nvPr/>
        </p:nvSpPr>
        <p:spPr>
          <a:xfrm>
            <a:off x="338810" y="1151453"/>
            <a:ext cx="8712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b="1" u="sng" dirty="0"/>
              <a:t>il </a:t>
            </a:r>
            <a:r>
              <a:rPr lang="it-IT" altLang="it-IT" b="1" u="sng" dirty="0">
                <a:solidFill>
                  <a:srgbClr val="C00000"/>
                </a:solidFill>
              </a:rPr>
              <a:t>quarto</a:t>
            </a:r>
            <a:r>
              <a:rPr lang="it-IT" altLang="it-IT" b="1" u="sng" dirty="0"/>
              <a:t> bando della Misura 14 « Benessere degli animali»</a:t>
            </a:r>
            <a:r>
              <a:rPr lang="it-IT" altLang="it-IT" b="1" dirty="0"/>
              <a:t> anno 2022</a:t>
            </a:r>
            <a:br>
              <a:rPr lang="it-IT" altLang="it-IT" b="1" dirty="0"/>
            </a:br>
            <a:endParaRPr lang="it-IT" altLang="it-IT" dirty="0">
              <a:solidFill>
                <a:srgbClr val="C00000"/>
              </a:solidFill>
            </a:endParaRPr>
          </a:p>
          <a:p>
            <a:endParaRPr lang="it-IT" altLang="it-IT" dirty="0">
              <a:solidFill>
                <a:srgbClr val="C00000"/>
              </a:solidFill>
            </a:endParaRPr>
          </a:p>
          <a:p>
            <a:r>
              <a:rPr lang="it-IT" altLang="it-IT" sz="2400" dirty="0">
                <a:solidFill>
                  <a:srgbClr val="C00000"/>
                </a:solidFill>
              </a:rPr>
              <a:t>Se le domande vengono correttamente compilate dai CAA su SIAN seguono elenchi ITC di AGEA da autorizzare per  anticipo pagamento (85% ) entro novembre 2022 e saldi entro dicembre 2022 /gennaio 2023 .</a:t>
            </a:r>
          </a:p>
          <a:p>
            <a:endParaRPr lang="it-IT" altLang="it-IT" sz="2400" dirty="0">
              <a:solidFill>
                <a:srgbClr val="C00000"/>
              </a:solidFill>
            </a:endParaRPr>
          </a:p>
          <a:p>
            <a:r>
              <a:rPr lang="it-IT" altLang="it-IT" sz="2400" dirty="0">
                <a:solidFill>
                  <a:srgbClr val="C00000"/>
                </a:solidFill>
                <a:highlight>
                  <a:srgbClr val="FFFF00"/>
                </a:highlight>
              </a:rPr>
              <a:t>Attenzione: per bandi delle precedenti annualità caricare su SIAR l’attestato di partecipazione al corso di formazione di 20 ore su benessere degli animali .</a:t>
            </a:r>
          </a:p>
          <a:p>
            <a:r>
              <a:rPr lang="it-IT" altLang="it-IT" dirty="0">
                <a:solidFill>
                  <a:srgbClr val="C00000"/>
                </a:solidFill>
              </a:rPr>
              <a:t> 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480147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050F8185-5FC6-42AF-B3E3-AB6D13165322}"/>
              </a:ext>
            </a:extLst>
          </p:cNvPr>
          <p:cNvSpPr/>
          <p:nvPr/>
        </p:nvSpPr>
        <p:spPr>
          <a:xfrm>
            <a:off x="338810" y="1151453"/>
            <a:ext cx="871296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b="1" u="sng" dirty="0"/>
              <a:t>il </a:t>
            </a:r>
            <a:r>
              <a:rPr lang="it-IT" altLang="it-IT" b="1" u="sng" dirty="0">
                <a:solidFill>
                  <a:srgbClr val="C00000"/>
                </a:solidFill>
              </a:rPr>
              <a:t>quarto</a:t>
            </a:r>
            <a:r>
              <a:rPr lang="it-IT" altLang="it-IT" b="1" u="sng" dirty="0"/>
              <a:t> bando della Misura 14 « Benessere degli animali»</a:t>
            </a:r>
            <a:r>
              <a:rPr lang="it-IT" altLang="it-IT" b="1" dirty="0"/>
              <a:t> anno 2022</a:t>
            </a:r>
            <a:br>
              <a:rPr lang="it-IT" altLang="it-IT" b="1" dirty="0"/>
            </a:br>
            <a:endParaRPr lang="it-IT" altLang="it-IT" b="1" dirty="0"/>
          </a:p>
          <a:p>
            <a:endParaRPr lang="it-IT" altLang="it-IT" sz="2400" b="1" dirty="0">
              <a:solidFill>
                <a:srgbClr val="C00000"/>
              </a:solidFill>
            </a:endParaRPr>
          </a:p>
          <a:p>
            <a:r>
              <a:rPr lang="it-IT" altLang="it-IT" sz="2400" dirty="0">
                <a:solidFill>
                  <a:srgbClr val="C00000"/>
                </a:solidFill>
              </a:rPr>
              <a:t>Rispettare sempre le regole di condizionalità</a:t>
            </a:r>
          </a:p>
          <a:p>
            <a:r>
              <a:rPr lang="it-IT" altLang="it-IT" sz="2000" dirty="0"/>
              <a:t>Identificazione e registrazione degli animali</a:t>
            </a:r>
            <a:br>
              <a:rPr lang="it-IT" altLang="it-IT" sz="2000" dirty="0"/>
            </a:br>
            <a:r>
              <a:rPr lang="it-IT" altLang="it-IT" sz="2000" b="1" i="1" dirty="0"/>
              <a:t>Identificazione e registrazione dei suini (CGO 6)</a:t>
            </a:r>
            <a:br>
              <a:rPr lang="it-IT" altLang="it-IT" sz="2000" dirty="0"/>
            </a:br>
            <a:r>
              <a:rPr lang="it-IT" altLang="it-IT" sz="2000" b="1" i="1" dirty="0"/>
              <a:t>Identificazione e registrazione dei bovini (CGO 7)</a:t>
            </a:r>
            <a:br>
              <a:rPr lang="it-IT" altLang="it-IT" sz="2000" dirty="0"/>
            </a:br>
            <a:r>
              <a:rPr lang="it-IT" altLang="it-IT" sz="2000" b="1" i="1" dirty="0"/>
              <a:t>Identificazione e registrazione degli ovini e dei caprini (CGO 8)</a:t>
            </a:r>
            <a:endParaRPr lang="it-IT" altLang="it-IT" sz="2000" dirty="0">
              <a:solidFill>
                <a:srgbClr val="C00000"/>
              </a:solidFill>
            </a:endParaRPr>
          </a:p>
          <a:p>
            <a:r>
              <a:rPr lang="it-IT" altLang="it-IT" dirty="0">
                <a:solidFill>
                  <a:srgbClr val="C00000"/>
                </a:solidFill>
              </a:rPr>
              <a:t> </a:t>
            </a:r>
            <a:r>
              <a:rPr lang="it-IT" altLang="it-IT" b="1" i="1" dirty="0"/>
              <a:t>Prevenzione, eradicazione e controllo di alcune encefalopatie spongiformi trasmissibili (CGO 9)</a:t>
            </a:r>
          </a:p>
          <a:p>
            <a:endParaRPr lang="it-IT" altLang="it-IT" b="1" i="1" dirty="0"/>
          </a:p>
          <a:p>
            <a:pPr>
              <a:spcBef>
                <a:spcPct val="0"/>
              </a:spcBef>
            </a:pPr>
            <a:r>
              <a:rPr lang="it-IT" alt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BENESSERE DEGLI ANIMALI : CGO11 + CGO12 + CGO13</a:t>
            </a:r>
          </a:p>
          <a:p>
            <a:pPr>
              <a:spcBef>
                <a:spcPct val="0"/>
              </a:spcBef>
            </a:pPr>
            <a:r>
              <a:rPr lang="it-IT" alt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</a:t>
            </a:r>
            <a:r>
              <a:rPr lang="it-IT" altLang="it-IT" dirty="0">
                <a:solidFill>
                  <a:srgbClr val="FF0000"/>
                </a:solidFill>
                <a:latin typeface="Times New Roman" panose="02020603050405020304" pitchFamily="18" charset="0"/>
              </a:rPr>
              <a:t>riguarda i vitelli, i suini e gli animali negli allevamenti</a:t>
            </a:r>
          </a:p>
          <a:p>
            <a:endParaRPr lang="it-IT" altLang="it-IT" dirty="0"/>
          </a:p>
          <a:p>
            <a:endParaRPr lang="it-IT" alt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7C736FB-472E-4402-BD19-7C46CC3ACC62}"/>
              </a:ext>
            </a:extLst>
          </p:cNvPr>
          <p:cNvSpPr/>
          <p:nvPr/>
        </p:nvSpPr>
        <p:spPr>
          <a:xfrm rot="10800000" flipV="1">
            <a:off x="436124" y="5374231"/>
            <a:ext cx="85183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1200" dirty="0">
                <a:solidFill>
                  <a:srgbClr val="000000"/>
                </a:solidFill>
                <a:latin typeface="Arial" panose="020B0604020202020204" pitchFamily="34" charset="0"/>
              </a:rPr>
              <a:t>Gli animali devono essere tutti identificati secondo le modalità stabilite (marche auricolari, tatuaggi, identificativi elettronici..)</a:t>
            </a:r>
            <a:endParaRPr lang="it-IT" altLang="it-IT" sz="1200" dirty="0"/>
          </a:p>
        </p:txBody>
      </p:sp>
    </p:spTree>
    <p:extLst>
      <p:ext uri="{BB962C8B-B14F-4D97-AF65-F5344CB8AC3E}">
        <p14:creationId xmlns:p14="http://schemas.microsoft.com/office/powerpoint/2010/main" val="3000780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638FC52C-31FE-476A-B190-E8BE5742DD1C}"/>
              </a:ext>
            </a:extLst>
          </p:cNvPr>
          <p:cNvSpPr/>
          <p:nvPr/>
        </p:nvSpPr>
        <p:spPr>
          <a:xfrm>
            <a:off x="1187624" y="1330336"/>
            <a:ext cx="741682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b="1" u="sng" dirty="0"/>
              <a:t>Quindi  per bando 2022 della </a:t>
            </a:r>
            <a:r>
              <a:rPr lang="it-IT" altLang="it-IT" b="1" u="sng" dirty="0" err="1"/>
              <a:t>Mis</a:t>
            </a:r>
            <a:r>
              <a:rPr lang="it-IT" altLang="it-IT" b="1" u="sng" dirty="0"/>
              <a:t>. 14.1:</a:t>
            </a:r>
          </a:p>
          <a:p>
            <a:endParaRPr lang="it-IT" altLang="it-IT" b="1" u="sng" dirty="0">
              <a:solidFill>
                <a:srgbClr val="C00000"/>
              </a:solidFill>
            </a:endParaRPr>
          </a:p>
          <a:p>
            <a:r>
              <a:rPr lang="it-IT" altLang="it-IT" b="1" u="sng" dirty="0">
                <a:solidFill>
                  <a:srgbClr val="C00000"/>
                </a:solidFill>
              </a:rPr>
              <a:t>decorrenza degli impegni dal</a:t>
            </a:r>
            <a:r>
              <a:rPr lang="it-IT" altLang="it-IT" dirty="0">
                <a:solidFill>
                  <a:srgbClr val="C00000"/>
                </a:solidFill>
              </a:rPr>
              <a:t> </a:t>
            </a:r>
            <a:r>
              <a:rPr lang="it-IT" altLang="it-IT" sz="2400" b="1" dirty="0">
                <a:solidFill>
                  <a:srgbClr val="C00000"/>
                </a:solidFill>
              </a:rPr>
              <a:t>15/05/2022</a:t>
            </a:r>
            <a:r>
              <a:rPr lang="it-IT" altLang="it-IT" dirty="0">
                <a:solidFill>
                  <a:srgbClr val="C00000"/>
                </a:solidFill>
              </a:rPr>
              <a:t>  (equivale a data di approvazione della graduatoria)</a:t>
            </a:r>
          </a:p>
          <a:p>
            <a:endParaRPr lang="it-IT" altLang="it-IT" dirty="0">
              <a:solidFill>
                <a:srgbClr val="C00000"/>
              </a:solidFill>
            </a:endParaRPr>
          </a:p>
          <a:p>
            <a:r>
              <a:rPr lang="it-IT" altLang="it-IT" dirty="0">
                <a:solidFill>
                  <a:srgbClr val="C00000"/>
                </a:solidFill>
              </a:rPr>
              <a:t>Prima annualità : 15/05/2022 – 14/05/2023</a:t>
            </a:r>
          </a:p>
          <a:p>
            <a:r>
              <a:rPr lang="it-IT" altLang="it-IT" dirty="0">
                <a:solidFill>
                  <a:srgbClr val="C00000"/>
                </a:solidFill>
              </a:rPr>
              <a:t>Seconda annualità : 15/05/2023 – 14/05/2024</a:t>
            </a:r>
          </a:p>
          <a:p>
            <a:r>
              <a:rPr lang="it-IT" altLang="it-IT" b="1" u="sng" dirty="0"/>
              <a:t>E quindi</a:t>
            </a:r>
          </a:p>
          <a:p>
            <a:endParaRPr lang="it-IT" altLang="it-IT" b="1" u="sng" dirty="0">
              <a:solidFill>
                <a:srgbClr val="C00000"/>
              </a:solidFill>
            </a:endParaRPr>
          </a:p>
          <a:p>
            <a:r>
              <a:rPr lang="it-IT" altLang="it-IT" dirty="0">
                <a:solidFill>
                  <a:srgbClr val="C00000"/>
                </a:solidFill>
              </a:rPr>
              <a:t>Maggio 2022 : domanda di sostegno e prima annualità</a:t>
            </a:r>
          </a:p>
          <a:p>
            <a:r>
              <a:rPr lang="it-IT" altLang="it-IT" dirty="0">
                <a:solidFill>
                  <a:srgbClr val="C00000"/>
                </a:solidFill>
              </a:rPr>
              <a:t>Maggio 2023 : domanda di conferma per seconda annualità</a:t>
            </a:r>
          </a:p>
          <a:p>
            <a:endParaRPr lang="it-IT" altLang="it-IT" dirty="0">
              <a:solidFill>
                <a:srgbClr val="C00000"/>
              </a:solidFill>
            </a:endParaRPr>
          </a:p>
          <a:p>
            <a:r>
              <a:rPr lang="it-IT" altLang="it-IT" dirty="0">
                <a:solidFill>
                  <a:srgbClr val="C00000"/>
                </a:solidFill>
              </a:rPr>
              <a:t>Anche se non verrà fatta domanda per una annualità scatta la verifica dell’avvenuto rispetto degli impegni</a:t>
            </a:r>
          </a:p>
          <a:p>
            <a:endParaRPr lang="it-IT" alt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04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800D2C6A-C6BF-458F-B750-AF5A9E323A18}"/>
              </a:ext>
            </a:extLst>
          </p:cNvPr>
          <p:cNvSpPr/>
          <p:nvPr/>
        </p:nvSpPr>
        <p:spPr>
          <a:xfrm>
            <a:off x="459651" y="1306901"/>
            <a:ext cx="836362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b="1" u="sng" dirty="0"/>
              <a:t>Quindi</a:t>
            </a:r>
          </a:p>
          <a:p>
            <a:r>
              <a:rPr lang="it-IT" altLang="it-IT" b="1" u="sng" dirty="0">
                <a:solidFill>
                  <a:srgbClr val="C00000"/>
                </a:solidFill>
              </a:rPr>
              <a:t>decorrenza degli impegni dal</a:t>
            </a:r>
            <a:r>
              <a:rPr lang="it-IT" altLang="it-IT" dirty="0">
                <a:solidFill>
                  <a:srgbClr val="C00000"/>
                </a:solidFill>
              </a:rPr>
              <a:t> </a:t>
            </a:r>
            <a:r>
              <a:rPr lang="it-IT" altLang="it-IT" sz="2800" b="1" dirty="0">
                <a:solidFill>
                  <a:srgbClr val="C00000"/>
                </a:solidFill>
              </a:rPr>
              <a:t> 15/05/2022</a:t>
            </a:r>
            <a:r>
              <a:rPr lang="it-IT" altLang="it-IT" dirty="0">
                <a:solidFill>
                  <a:srgbClr val="C00000"/>
                </a:solidFill>
              </a:rPr>
              <a:t>  </a:t>
            </a:r>
          </a:p>
          <a:p>
            <a:endParaRPr lang="it-IT" altLang="it-IT" dirty="0">
              <a:solidFill>
                <a:srgbClr val="C00000"/>
              </a:solidFill>
            </a:endParaRPr>
          </a:p>
          <a:p>
            <a:r>
              <a:rPr lang="it-IT" altLang="it-IT" u="sng" dirty="0">
                <a:solidFill>
                  <a:srgbClr val="0000FF"/>
                </a:solidFill>
              </a:rPr>
              <a:t>Per tutti (Az. 1 = acqua, alimenti e cura degli animali in conformità con le esigenze naturali di allevamento</a:t>
            </a:r>
          </a:p>
          <a:p>
            <a:r>
              <a:rPr lang="it-IT" altLang="it-IT" dirty="0">
                <a:solidFill>
                  <a:srgbClr val="C00000"/>
                </a:solidFill>
              </a:rPr>
              <a:t>Az. 1 : corso entro un anno (entro 14/05/2023);</a:t>
            </a:r>
          </a:p>
          <a:p>
            <a:r>
              <a:rPr lang="it-IT" altLang="it-IT" dirty="0">
                <a:solidFill>
                  <a:srgbClr val="C00000"/>
                </a:solidFill>
              </a:rPr>
              <a:t>Az. 1 : stipulare contratto con veterinario entro due mesi (entro 14/07/2022);</a:t>
            </a:r>
          </a:p>
          <a:p>
            <a:r>
              <a:rPr lang="it-IT" altLang="it-IT" dirty="0">
                <a:solidFill>
                  <a:srgbClr val="C00000"/>
                </a:solidFill>
              </a:rPr>
              <a:t>Az. 1 : stipulare contratto con alimentarista entro due mesi (entro 14/07/2022);</a:t>
            </a:r>
          </a:p>
          <a:p>
            <a:r>
              <a:rPr lang="it-IT" altLang="it-IT" dirty="0">
                <a:solidFill>
                  <a:srgbClr val="C00000"/>
                </a:solidFill>
              </a:rPr>
              <a:t>Az. 1 : analisi mangime o mais entro sei mesi (entro 14/11/2022);</a:t>
            </a:r>
          </a:p>
          <a:p>
            <a:r>
              <a:rPr lang="it-IT" altLang="it-IT" dirty="0">
                <a:solidFill>
                  <a:srgbClr val="C00000"/>
                </a:solidFill>
              </a:rPr>
              <a:t>Az. 1 : analisi acqua abbeverata entro dodici mesi (entro 14/05/2022);</a:t>
            </a:r>
          </a:p>
          <a:p>
            <a:r>
              <a:rPr lang="it-IT" altLang="it-IT" sz="1200" dirty="0">
                <a:solidFill>
                  <a:srgbClr val="C00000"/>
                </a:solidFill>
              </a:rPr>
              <a:t>Az. 1 : solo per bovini latte/gabbiette: compilare registro prodotto igienico impiegato dalla data del 15/05/2022;</a:t>
            </a:r>
          </a:p>
          <a:p>
            <a:r>
              <a:rPr lang="it-IT" altLang="it-IT" dirty="0">
                <a:solidFill>
                  <a:srgbClr val="C00000"/>
                </a:solidFill>
              </a:rPr>
              <a:t>Az. 1 : compilare registro per mascalcia  entro due mesi (entro 14/07/2022);</a:t>
            </a:r>
          </a:p>
          <a:p>
            <a:r>
              <a:rPr lang="it-IT" altLang="it-IT" dirty="0">
                <a:solidFill>
                  <a:srgbClr val="C00000"/>
                </a:solidFill>
              </a:rPr>
              <a:t>Az. 1 : stipulare contratto con ditta derattizzazione entro due mesi (entro 14/07/2022);</a:t>
            </a:r>
          </a:p>
          <a:p>
            <a:r>
              <a:rPr lang="it-IT" altLang="it-IT" dirty="0">
                <a:solidFill>
                  <a:srgbClr val="C00000"/>
                </a:solidFill>
              </a:rPr>
              <a:t>Az. 1 : delimitare area infermeria/quarantena entro due mesi (entro 14/07/2022);</a:t>
            </a:r>
          </a:p>
        </p:txBody>
      </p:sp>
    </p:spTree>
    <p:extLst>
      <p:ext uri="{BB962C8B-B14F-4D97-AF65-F5344CB8AC3E}">
        <p14:creationId xmlns:p14="http://schemas.microsoft.com/office/powerpoint/2010/main" val="3532749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FF1C819B-AFFC-45D5-92C1-2F09E1AC26A9}"/>
              </a:ext>
            </a:extLst>
          </p:cNvPr>
          <p:cNvSpPr/>
          <p:nvPr/>
        </p:nvSpPr>
        <p:spPr>
          <a:xfrm>
            <a:off x="323528" y="1094457"/>
            <a:ext cx="864096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b="1" u="sng" dirty="0"/>
              <a:t>Quindi</a:t>
            </a:r>
          </a:p>
          <a:p>
            <a:r>
              <a:rPr lang="it-IT" altLang="it-IT" b="1" u="sng" dirty="0">
                <a:solidFill>
                  <a:srgbClr val="C00000"/>
                </a:solidFill>
              </a:rPr>
              <a:t>decorrenza degli impegni dal</a:t>
            </a:r>
            <a:r>
              <a:rPr lang="it-IT" altLang="it-IT" dirty="0">
                <a:solidFill>
                  <a:srgbClr val="C00000"/>
                </a:solidFill>
              </a:rPr>
              <a:t> </a:t>
            </a:r>
            <a:r>
              <a:rPr lang="it-IT" altLang="it-IT" sz="2800" b="1" dirty="0">
                <a:solidFill>
                  <a:srgbClr val="C00000"/>
                </a:solidFill>
              </a:rPr>
              <a:t> 15/05/2022</a:t>
            </a:r>
            <a:r>
              <a:rPr lang="it-IT" altLang="it-IT" dirty="0">
                <a:solidFill>
                  <a:srgbClr val="C00000"/>
                </a:solidFill>
              </a:rPr>
              <a:t>  </a:t>
            </a:r>
          </a:p>
          <a:p>
            <a:r>
              <a:rPr lang="it-IT" altLang="it-IT" u="sng" dirty="0">
                <a:solidFill>
                  <a:srgbClr val="0000FF"/>
                </a:solidFill>
              </a:rPr>
              <a:t>Solo per chi ha azione 2 (ammodernamento condizioni stabulazione) approvata</a:t>
            </a:r>
          </a:p>
          <a:p>
            <a:r>
              <a:rPr lang="it-IT" altLang="it-IT" dirty="0">
                <a:solidFill>
                  <a:srgbClr val="C00000"/>
                </a:solidFill>
              </a:rPr>
              <a:t>Az. 2 : assenza di capi legati entro 6 mesi (entro 14/05/2022);</a:t>
            </a:r>
          </a:p>
          <a:p>
            <a:r>
              <a:rPr lang="it-IT" altLang="it-IT" dirty="0">
                <a:solidFill>
                  <a:srgbClr val="C00000"/>
                </a:solidFill>
              </a:rPr>
              <a:t>Az. 2 : compilare registro per lettiera entro 6 mesi (entro 14/05/2022);</a:t>
            </a:r>
          </a:p>
          <a:p>
            <a:endParaRPr lang="it-IT" altLang="it-IT" dirty="0">
              <a:solidFill>
                <a:srgbClr val="C00000"/>
              </a:solidFill>
            </a:endParaRPr>
          </a:p>
          <a:p>
            <a:endParaRPr lang="it-IT" altLang="it-IT" dirty="0">
              <a:solidFill>
                <a:srgbClr val="C00000"/>
              </a:solidFill>
            </a:endParaRPr>
          </a:p>
          <a:p>
            <a:r>
              <a:rPr lang="it-IT" altLang="it-IT" b="1" u="sng" dirty="0">
                <a:solidFill>
                  <a:srgbClr val="C00000"/>
                </a:solidFill>
              </a:rPr>
              <a:t>decorrenza degli impegni dal</a:t>
            </a:r>
            <a:r>
              <a:rPr lang="it-IT" altLang="it-IT" dirty="0">
                <a:solidFill>
                  <a:srgbClr val="C00000"/>
                </a:solidFill>
              </a:rPr>
              <a:t> </a:t>
            </a:r>
            <a:r>
              <a:rPr lang="it-IT" altLang="it-IT" sz="2400" b="1" dirty="0">
                <a:solidFill>
                  <a:srgbClr val="C00000"/>
                </a:solidFill>
              </a:rPr>
              <a:t> 15/05/2022</a:t>
            </a:r>
            <a:r>
              <a:rPr lang="it-IT" altLang="it-IT" dirty="0">
                <a:solidFill>
                  <a:srgbClr val="C00000"/>
                </a:solidFill>
              </a:rPr>
              <a:t>  </a:t>
            </a:r>
          </a:p>
          <a:p>
            <a:r>
              <a:rPr lang="it-IT" altLang="it-IT" u="sng" dirty="0">
                <a:solidFill>
                  <a:srgbClr val="0000FF"/>
                </a:solidFill>
              </a:rPr>
              <a:t>Solo per chi ha azione 3 (consentire l’accesso all’esterno) approvata</a:t>
            </a:r>
          </a:p>
          <a:p>
            <a:r>
              <a:rPr lang="it-IT" altLang="it-IT" dirty="0">
                <a:solidFill>
                  <a:srgbClr val="C00000"/>
                </a:solidFill>
              </a:rPr>
              <a:t>Az. 3 : delimitazione pascolo e compilazione registro entro 12 mesi (entro 15/05/2022 – primo periodo di pascolamento utile apr.- nov. 2022);</a:t>
            </a:r>
          </a:p>
          <a:p>
            <a:r>
              <a:rPr lang="it-IT" altLang="it-IT" sz="1600" dirty="0">
                <a:solidFill>
                  <a:srgbClr val="C00000"/>
                </a:solidFill>
              </a:rPr>
              <a:t>Az. 3 : compilare registro per integrazione alimentare se ricorre il caso (a partire da 15/05/2022);</a:t>
            </a:r>
          </a:p>
          <a:p>
            <a:r>
              <a:rPr lang="it-IT" altLang="it-IT" dirty="0">
                <a:solidFill>
                  <a:srgbClr val="C00000"/>
                </a:solidFill>
              </a:rPr>
              <a:t>Az. 3 : analisi controllo parassitologico dal 15/05/2022.</a:t>
            </a:r>
          </a:p>
        </p:txBody>
      </p:sp>
    </p:spTree>
    <p:extLst>
      <p:ext uri="{BB962C8B-B14F-4D97-AF65-F5344CB8AC3E}">
        <p14:creationId xmlns:p14="http://schemas.microsoft.com/office/powerpoint/2010/main" val="557855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CD4ECE96-7E48-4F79-9102-7EB3962C75FF}"/>
              </a:ext>
            </a:extLst>
          </p:cNvPr>
          <p:cNvSpPr/>
          <p:nvPr/>
        </p:nvSpPr>
        <p:spPr>
          <a:xfrm>
            <a:off x="323528" y="979849"/>
            <a:ext cx="83931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1600" dirty="0"/>
              <a:t>Scegliere le Misure con i bandi aperti</a:t>
            </a:r>
          </a:p>
          <a:p>
            <a:r>
              <a:rPr lang="it-IT" altLang="it-IT" sz="1600" dirty="0"/>
              <a:t> </a:t>
            </a:r>
            <a:r>
              <a:rPr lang="it-IT" altLang="it-IT" sz="1600" dirty="0">
                <a:hlinkClick r:id="rId5"/>
              </a:rPr>
              <a:t>http://www.regione.marche.it/Entra-in-Regione/Psr-Marche/Bandi/Bandi-Aperti</a:t>
            </a:r>
            <a:endParaRPr lang="it-IT" altLang="it-IT" sz="1600" dirty="0"/>
          </a:p>
          <a:p>
            <a:r>
              <a:rPr lang="it-IT" altLang="it-IT" sz="1600" dirty="0"/>
              <a:t>M01 - Trasferimento di conoscenze e azioni di informazione (art. 14)</a:t>
            </a:r>
          </a:p>
          <a:p>
            <a:r>
              <a:rPr lang="it-IT" altLang="it-IT" sz="1600" dirty="0"/>
              <a:t> M02 - </a:t>
            </a:r>
            <a:r>
              <a:rPr lang="it-IT" altLang="it-IT" sz="1400" dirty="0"/>
              <a:t>Servizi di consulenza, di sostituzione e di assistenza alla gestione delle aziende agricole (art. 15)</a:t>
            </a:r>
          </a:p>
          <a:p>
            <a:r>
              <a:rPr lang="it-IT" altLang="it-IT" sz="1600" dirty="0"/>
              <a:t> M03 - Regimi di qualità dei prodotti agricoli e alimentari (art. 16)</a:t>
            </a:r>
          </a:p>
          <a:p>
            <a:r>
              <a:rPr lang="it-IT" altLang="it-IT" sz="1600" dirty="0"/>
              <a:t> </a:t>
            </a:r>
            <a:r>
              <a:rPr lang="it-IT" altLang="it-IT" sz="1600" b="1" dirty="0"/>
              <a:t>M04 - Investimenti in immobilizzazioni materiali </a:t>
            </a:r>
            <a:r>
              <a:rPr lang="it-IT" altLang="it-IT" sz="1600" dirty="0"/>
              <a:t>(art. 17) </a:t>
            </a:r>
          </a:p>
          <a:p>
            <a:r>
              <a:rPr lang="it-IT" altLang="it-IT" sz="1600" dirty="0"/>
              <a:t> M05 - Ripristino del potenziale produttivo agricolo danneggiato da calamità naturali e da  </a:t>
            </a:r>
          </a:p>
          <a:p>
            <a:r>
              <a:rPr lang="it-IT" altLang="it-IT" sz="1600" dirty="0"/>
              <a:t>           eventi catastrofici  e introduzione di adeguate misure di prevenzione (articolo 18)</a:t>
            </a:r>
          </a:p>
          <a:p>
            <a:r>
              <a:rPr lang="it-IT" altLang="it-IT" sz="1600" b="1" dirty="0"/>
              <a:t>M06 - Sviluppo delle aziende agricole e delle imprese </a:t>
            </a:r>
            <a:r>
              <a:rPr lang="it-IT" altLang="it-IT" sz="1600" dirty="0"/>
              <a:t>(art. 19)</a:t>
            </a:r>
          </a:p>
          <a:p>
            <a:r>
              <a:rPr lang="it-IT" altLang="it-IT" sz="1600" dirty="0"/>
              <a:t>M07 - Servizi di base e rinnovamento dei villaggi nelle zone rurali (Art. 20) </a:t>
            </a:r>
          </a:p>
          <a:p>
            <a:r>
              <a:rPr lang="it-IT" altLang="it-IT" sz="1600" dirty="0"/>
              <a:t>M08 - </a:t>
            </a:r>
            <a:r>
              <a:rPr lang="it-IT" altLang="it-IT" sz="1400" dirty="0"/>
              <a:t>Investimenti nello sviluppo delle aree forestali e nel miglioramento della redditività delle foreste </a:t>
            </a:r>
          </a:p>
          <a:p>
            <a:r>
              <a:rPr lang="it-IT" altLang="it-IT" sz="1600" dirty="0"/>
              <a:t>M09 - Costituzione di associazioni e organizzazioni di produttori (art. 27)</a:t>
            </a:r>
          </a:p>
          <a:p>
            <a:r>
              <a:rPr lang="it-IT" altLang="it-IT" sz="1600" b="1" dirty="0"/>
              <a:t>M10 - Pagamenti agro-climatico-ambientali </a:t>
            </a:r>
            <a:r>
              <a:rPr lang="it-IT" altLang="it-IT" sz="1600" dirty="0"/>
              <a:t>(art. 28)</a:t>
            </a:r>
          </a:p>
          <a:p>
            <a:r>
              <a:rPr lang="it-IT" altLang="it-IT" sz="1600" b="1" dirty="0"/>
              <a:t>M11 - Agricoltura biologica </a:t>
            </a:r>
            <a:r>
              <a:rPr lang="it-IT" altLang="it-IT" sz="1600" dirty="0"/>
              <a:t>(art. 29)</a:t>
            </a:r>
          </a:p>
          <a:p>
            <a:r>
              <a:rPr lang="it-IT" altLang="it-IT" sz="1600" b="1" dirty="0"/>
              <a:t>M12 - Indennità Natura 2000 e indennità connesse alla direttiva quadro sulle acque </a:t>
            </a:r>
            <a:r>
              <a:rPr lang="it-IT" altLang="it-IT" sz="1600" dirty="0"/>
              <a:t>(art. 30)</a:t>
            </a:r>
          </a:p>
          <a:p>
            <a:r>
              <a:rPr lang="it-IT" altLang="it-IT" sz="1600" b="1" dirty="0"/>
              <a:t>M13 - Indennità a favore delle zone soggette a vincoli naturali o ad altri vincoli specifici</a:t>
            </a:r>
            <a:r>
              <a:rPr lang="it-IT" altLang="it-IT" sz="1600" dirty="0"/>
              <a:t> (art.31) </a:t>
            </a:r>
          </a:p>
          <a:p>
            <a:r>
              <a:rPr lang="it-IT" altLang="it-IT" sz="1600" b="1" dirty="0">
                <a:solidFill>
                  <a:srgbClr val="FF0000"/>
                </a:solidFill>
              </a:rPr>
              <a:t>M14 - Benessere degli animali </a:t>
            </a:r>
            <a:r>
              <a:rPr lang="it-IT" altLang="it-IT" sz="1600" dirty="0">
                <a:solidFill>
                  <a:srgbClr val="FF0000"/>
                </a:solidFill>
              </a:rPr>
              <a:t>(art. 33)</a:t>
            </a:r>
          </a:p>
          <a:p>
            <a:r>
              <a:rPr lang="it-IT" altLang="it-IT" sz="1600" dirty="0"/>
              <a:t>M15 - Servizi </a:t>
            </a:r>
            <a:r>
              <a:rPr lang="it-IT" altLang="it-IT" sz="1600" dirty="0" err="1"/>
              <a:t>silvo</a:t>
            </a:r>
            <a:r>
              <a:rPr lang="it-IT" altLang="it-IT" sz="1600" dirty="0"/>
              <a:t>-climatico-ambientali e salvaguardia della foresta (art. 34)</a:t>
            </a:r>
          </a:p>
          <a:p>
            <a:r>
              <a:rPr lang="it-IT" altLang="it-IT" sz="1600" b="1" dirty="0"/>
              <a:t>M16 - Cooperazione </a:t>
            </a:r>
            <a:r>
              <a:rPr lang="it-IT" altLang="it-IT" sz="1600" dirty="0"/>
              <a:t>(art. 35)</a:t>
            </a:r>
          </a:p>
          <a:p>
            <a:r>
              <a:rPr lang="it-IT" altLang="it-IT" sz="1600" b="1" dirty="0"/>
              <a:t>M19 - Sostegno allo sviluppo locale LEADER - (SLTP - sviluppo locale di tipo partecipativo)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380456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D2FF952F-D781-449C-A206-69127CEF61B1}"/>
              </a:ext>
            </a:extLst>
          </p:cNvPr>
          <p:cNvSpPr/>
          <p:nvPr/>
        </p:nvSpPr>
        <p:spPr>
          <a:xfrm>
            <a:off x="611560" y="1782396"/>
            <a:ext cx="799288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b="1" u="sng" dirty="0"/>
              <a:t>Quindi</a:t>
            </a:r>
          </a:p>
          <a:p>
            <a:endParaRPr lang="it-IT" altLang="it-IT" b="1" u="sng" dirty="0">
              <a:solidFill>
                <a:srgbClr val="C00000"/>
              </a:solidFill>
            </a:endParaRPr>
          </a:p>
          <a:p>
            <a:endParaRPr lang="it-IT" altLang="it-IT" b="1" u="sng" dirty="0">
              <a:solidFill>
                <a:srgbClr val="C00000"/>
              </a:solidFill>
            </a:endParaRPr>
          </a:p>
          <a:p>
            <a:r>
              <a:rPr lang="it-IT" altLang="it-IT" b="1" u="sng" dirty="0">
                <a:solidFill>
                  <a:srgbClr val="C00000"/>
                </a:solidFill>
              </a:rPr>
              <a:t>decorrenza degli impegni dal</a:t>
            </a:r>
            <a:r>
              <a:rPr lang="it-IT" altLang="it-IT" dirty="0">
                <a:solidFill>
                  <a:srgbClr val="C00000"/>
                </a:solidFill>
              </a:rPr>
              <a:t> </a:t>
            </a:r>
            <a:r>
              <a:rPr lang="it-IT" altLang="it-IT" sz="2800" b="1" dirty="0">
                <a:solidFill>
                  <a:srgbClr val="C00000"/>
                </a:solidFill>
              </a:rPr>
              <a:t> 15/05/2022</a:t>
            </a:r>
            <a:r>
              <a:rPr lang="it-IT" altLang="it-IT" dirty="0">
                <a:solidFill>
                  <a:srgbClr val="C00000"/>
                </a:solidFill>
              </a:rPr>
              <a:t>  </a:t>
            </a:r>
          </a:p>
          <a:p>
            <a:endParaRPr lang="it-IT" altLang="it-IT" u="sng" dirty="0">
              <a:solidFill>
                <a:srgbClr val="0000FF"/>
              </a:solidFill>
            </a:endParaRPr>
          </a:p>
          <a:p>
            <a:r>
              <a:rPr lang="it-IT" altLang="it-IT" u="sng" dirty="0">
                <a:solidFill>
                  <a:srgbClr val="0000FF"/>
                </a:solidFill>
              </a:rPr>
              <a:t>Per tutti (Az. 4 = pratiche che evitano la mutilazione o castrazione degli animali)</a:t>
            </a:r>
          </a:p>
          <a:p>
            <a:r>
              <a:rPr lang="it-IT" altLang="it-IT" dirty="0">
                <a:solidFill>
                  <a:srgbClr val="C00000"/>
                </a:solidFill>
              </a:rPr>
              <a:t>Az. 4 : stipula contratto con veterinario entro 2 mesi (entro 14/07/2022);</a:t>
            </a:r>
          </a:p>
          <a:p>
            <a:r>
              <a:rPr lang="it-IT" altLang="it-IT" dirty="0">
                <a:solidFill>
                  <a:srgbClr val="000066"/>
                </a:solidFill>
              </a:rPr>
              <a:t>        n. 6 visite annuali ad intervalli di almeno n. 45 gg. da 15/05/2022 </a:t>
            </a:r>
          </a:p>
          <a:p>
            <a:endParaRPr lang="it-IT" altLang="it-IT" dirty="0">
              <a:solidFill>
                <a:srgbClr val="000066"/>
              </a:solidFill>
            </a:endParaRPr>
          </a:p>
          <a:p>
            <a:endParaRPr lang="it-IT" altLang="it-IT" dirty="0">
              <a:solidFill>
                <a:srgbClr val="000066"/>
              </a:solidFill>
            </a:endParaRPr>
          </a:p>
          <a:p>
            <a:endParaRPr lang="it-IT" altLang="it-IT" dirty="0">
              <a:solidFill>
                <a:srgbClr val="000066"/>
              </a:solidFill>
            </a:endParaRPr>
          </a:p>
          <a:p>
            <a:pPr lvl="0" algn="just"/>
            <a:r>
              <a:rPr lang="it-IT" altLang="it-IT" b="1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  <a:cs typeface="Times New Roman" panose="02020603050405020304" pitchFamily="18" charset="0"/>
              </a:rPr>
              <a:t>Verrà fornito vademecum per ricordare i vari impegni e le varie scadenze, come per precedenti bandi.</a:t>
            </a:r>
            <a:endParaRPr lang="it-IT" altLang="it-IT" dirty="0">
              <a:solidFill>
                <a:prstClr val="black"/>
              </a:solidFill>
              <a:highlight>
                <a:srgbClr val="FFFF00"/>
              </a:highlight>
              <a:cs typeface="Times New Roman" panose="02020603050405020304" pitchFamily="18" charset="0"/>
            </a:endParaRPr>
          </a:p>
          <a:p>
            <a:endParaRPr lang="it-IT" altLang="it-IT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52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4BF91E79-746A-472A-A8AC-D53E0C3E1396}"/>
              </a:ext>
            </a:extLst>
          </p:cNvPr>
          <p:cNvSpPr/>
          <p:nvPr/>
        </p:nvSpPr>
        <p:spPr>
          <a:xfrm>
            <a:off x="179512" y="1094457"/>
            <a:ext cx="887226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altLang="it-IT" sz="1600" b="1" dirty="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altLang="it-IT" sz="1600" b="1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Nel Prossimo PSR 2023-2027 ci sarà la Misura del Benessere degli Animali?</a:t>
            </a:r>
          </a:p>
          <a:p>
            <a:pPr algn="just"/>
            <a:endParaRPr lang="it-IT" altLang="it-IT" b="1" dirty="0">
              <a:solidFill>
                <a:srgbClr val="000000"/>
              </a:solidFill>
              <a:highlight>
                <a:srgbClr val="FFFF00"/>
              </a:highlight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it-IT" altLang="it-IT" b="1" dirty="0">
              <a:solidFill>
                <a:srgbClr val="000000"/>
              </a:solidFill>
              <a:highlight>
                <a:srgbClr val="FFFF00"/>
              </a:highlight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b="1" i="1" dirty="0">
                <a:highlight>
                  <a:srgbClr val="FFFF00"/>
                </a:highlight>
              </a:rPr>
              <a:t>SI: La nuova misura , SRA30 </a:t>
            </a:r>
            <a:r>
              <a:rPr lang="it-IT" dirty="0"/>
              <a:t>- che andrà a sostituire l’attuale </a:t>
            </a:r>
            <a:r>
              <a:rPr lang="it-IT" dirty="0" err="1"/>
              <a:t>Mis</a:t>
            </a:r>
            <a:r>
              <a:rPr lang="it-IT" dirty="0"/>
              <a:t>. 14.1,  si articolerà in </a:t>
            </a:r>
            <a:r>
              <a:rPr lang="it-IT" dirty="0">
                <a:highlight>
                  <a:srgbClr val="00FF00"/>
                </a:highlight>
              </a:rPr>
              <a:t>6 aree di intervento che riguarderanno  acqua, mangimi e cura degli animali, le condizioni abitative, le condizioni che consentono l'espressione di un comportamento naturale, l’accesso all'aperto ed al  pascolo, le pratiche che aumentano la robustezza e la longevità degli animali, le pratiche per evitare la mutilazione o la castrazione degli animali.</a:t>
            </a:r>
            <a:r>
              <a:rPr lang="it-IT" dirty="0"/>
              <a:t> </a:t>
            </a:r>
            <a:r>
              <a:rPr lang="it-IT" dirty="0">
                <a:highlight>
                  <a:srgbClr val="00FFFF"/>
                </a:highlight>
              </a:rPr>
              <a:t>Tutti gli interventi dovranno obbligatoriamente essere associati a corsi di formazione e/o aggiornamento  per gli operatori a contatto con gli animali. </a:t>
            </a:r>
          </a:p>
          <a:p>
            <a:endParaRPr lang="it-IT" dirty="0"/>
          </a:p>
          <a:p>
            <a:pPr algn="just"/>
            <a:r>
              <a:rPr lang="it-IT" dirty="0"/>
              <a:t>Ogni Regione/Provincia autonoma, in base alle specifiche caratteristiche della zootecnia regionale, potrà specificare i criteri di selezione necessari per la formulazione delle graduatorie dei beneficiari, nonché declinare e definire ulteriori criteri di ammissibilità….</a:t>
            </a:r>
          </a:p>
        </p:txBody>
      </p:sp>
    </p:spTree>
    <p:extLst>
      <p:ext uri="{BB962C8B-B14F-4D97-AF65-F5344CB8AC3E}">
        <p14:creationId xmlns:p14="http://schemas.microsoft.com/office/powerpoint/2010/main" val="3219231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4BF91E79-746A-472A-A8AC-D53E0C3E1396}"/>
              </a:ext>
            </a:extLst>
          </p:cNvPr>
          <p:cNvSpPr/>
          <p:nvPr/>
        </p:nvSpPr>
        <p:spPr>
          <a:xfrm>
            <a:off x="179512" y="1094457"/>
            <a:ext cx="88722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altLang="it-IT" sz="1600" b="1" dirty="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it-IT" altLang="it-IT" sz="1600" b="1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Novità : nel Prossimo PSR 2023-2027 ci sarà anche la possibilità per gli allevatori di ricevere contributi per l’</a:t>
            </a:r>
          </a:p>
          <a:p>
            <a:endParaRPr lang="it-IT" sz="1600" b="1" dirty="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2800" b="1" u="sng" dirty="0">
                <a:highlight>
                  <a:srgbClr val="FFFF00"/>
                </a:highlight>
              </a:rPr>
              <a:t>Eco-schema 1</a:t>
            </a:r>
            <a:r>
              <a:rPr lang="it-IT" sz="2800" b="1" dirty="0">
                <a:highlight>
                  <a:srgbClr val="FFFF00"/>
                </a:highlight>
              </a:rPr>
              <a:t> </a:t>
            </a:r>
            <a:r>
              <a:rPr lang="it-IT" sz="2800" b="1" i="1" dirty="0">
                <a:highlight>
                  <a:srgbClr val="FFFF00"/>
                </a:highlight>
              </a:rPr>
              <a:t>Pagamento per la riduzione della antimicrobico resistenza e il benessere animale </a:t>
            </a:r>
            <a:r>
              <a:rPr lang="it-IT" sz="2800" dirty="0">
                <a:highlight>
                  <a:srgbClr val="FFFF00"/>
                </a:highlight>
              </a:rPr>
              <a:t>. </a:t>
            </a:r>
          </a:p>
          <a:p>
            <a:endParaRPr lang="it-IT" dirty="0"/>
          </a:p>
          <a:p>
            <a:pPr algn="just"/>
            <a:r>
              <a:rPr lang="it-IT" dirty="0"/>
              <a:t>Trattasi di una vera novità poiché non era previsto nella precedente programmazione e si propone di </a:t>
            </a:r>
            <a:r>
              <a:rPr lang="it-IT" dirty="0">
                <a:highlight>
                  <a:srgbClr val="00FFFF"/>
                </a:highlight>
              </a:rPr>
              <a:t>Favorire l'evoluzione degli allevamenti verso un modello più sostenibile ed etico, Rafforzare la produzione di cibi sani e nutrienti nonché Promuovere l'innalzamento della qualità e salubrità delle produzioni agroalimentari e forestali.</a:t>
            </a:r>
            <a:r>
              <a:rPr lang="it-IT" dirty="0">
                <a:highlight>
                  <a:srgbClr val="808000"/>
                </a:highlight>
              </a:rPr>
              <a:t> </a:t>
            </a:r>
          </a:p>
          <a:p>
            <a:pPr algn="just"/>
            <a:r>
              <a:rPr lang="it-IT" dirty="0"/>
              <a:t>Questo </a:t>
            </a:r>
            <a:r>
              <a:rPr lang="it-IT" dirty="0" err="1"/>
              <a:t>Ecoschema</a:t>
            </a:r>
            <a:r>
              <a:rPr lang="it-IT" dirty="0"/>
              <a:t> inoltre, tende a incentivare la diffusione all’adesione al </a:t>
            </a:r>
            <a:r>
              <a:rPr lang="it-IT" dirty="0">
                <a:highlight>
                  <a:srgbClr val="00FF00"/>
                </a:highlight>
              </a:rPr>
              <a:t>Sistema di Qualità Nazionale Benessere Animale (SQNBA)</a:t>
            </a:r>
            <a:r>
              <a:rPr lang="it-IT" dirty="0"/>
              <a:t> e al </a:t>
            </a:r>
            <a:r>
              <a:rPr lang="it-IT" dirty="0">
                <a:highlight>
                  <a:srgbClr val="00FF00"/>
                </a:highlight>
              </a:rPr>
              <a:t>Sistema di certificazione biologica</a:t>
            </a:r>
            <a:r>
              <a:rPr lang="it-IT" dirty="0"/>
              <a:t>, sistemi già messi a punto e grazie ai quali sarà possibile rispondere alle sfide ambientali e sociali della nuova PAC e a garantire aspetti trasversali legati alla conoscenza, all’innovazione e alla salubrità dei prodotti agricoli.</a:t>
            </a:r>
          </a:p>
          <a:p>
            <a:pPr algn="just"/>
            <a:endParaRPr lang="it-IT" altLang="it-IT" b="1" dirty="0">
              <a:solidFill>
                <a:srgbClr val="000000"/>
              </a:solidFill>
              <a:highlight>
                <a:srgbClr val="FFFF00"/>
              </a:highlight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it-IT" altLang="it-IT" b="1" dirty="0">
              <a:solidFill>
                <a:srgbClr val="000000"/>
              </a:solidFill>
              <a:highlight>
                <a:srgbClr val="FFFF00"/>
              </a:highlight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45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4BF91E79-746A-472A-A8AC-D53E0C3E1396}"/>
              </a:ext>
            </a:extLst>
          </p:cNvPr>
          <p:cNvSpPr/>
          <p:nvPr/>
        </p:nvSpPr>
        <p:spPr>
          <a:xfrm>
            <a:off x="179512" y="1094457"/>
            <a:ext cx="887226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altLang="it-IT" sz="1600" b="1" dirty="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it-IT" altLang="it-IT" b="1" dirty="0">
              <a:solidFill>
                <a:srgbClr val="000000"/>
              </a:solidFill>
              <a:highlight>
                <a:srgbClr val="FFFF00"/>
              </a:highlight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it-IT" altLang="it-IT" b="1" dirty="0">
              <a:solidFill>
                <a:srgbClr val="000000"/>
              </a:solidFill>
              <a:highlight>
                <a:srgbClr val="FFFF00"/>
              </a:highlight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5E73C9CF-8DBC-4428-AF23-5DD7997DB4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529020"/>
              </p:ext>
            </p:extLst>
          </p:nvPr>
        </p:nvGraphicFramePr>
        <p:xfrm>
          <a:off x="1224136" y="1123949"/>
          <a:ext cx="6399585" cy="4799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Photo Editor Photo" r:id="rId6" imgW="7104762" imgH="4667902" progId="MSPhotoEd.3">
                  <p:embed/>
                </p:oleObj>
              </mc:Choice>
              <mc:Fallback>
                <p:oleObj name="Photo Editor Photo" r:id="rId6" imgW="7104762" imgH="4667902" progId="MSPhotoEd.3">
                  <p:embed/>
                  <p:pic>
                    <p:nvPicPr>
                      <p:cNvPr id="58372" name="Object 4">
                        <a:extLst>
                          <a:ext uri="{FF2B5EF4-FFF2-40B4-BE49-F238E27FC236}">
                            <a16:creationId xmlns:a16="http://schemas.microsoft.com/office/drawing/2014/main" id="{F3BE9EEB-563B-4D9F-B29C-F823C5459C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4136" y="1123949"/>
                        <a:ext cx="6399585" cy="47996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tangolo 3">
            <a:extLst>
              <a:ext uri="{FF2B5EF4-FFF2-40B4-BE49-F238E27FC236}">
                <a16:creationId xmlns:a16="http://schemas.microsoft.com/office/drawing/2014/main" id="{2BA65091-7A8A-4532-8AA6-AB0B67B19203}"/>
              </a:ext>
            </a:extLst>
          </p:cNvPr>
          <p:cNvSpPr/>
          <p:nvPr/>
        </p:nvSpPr>
        <p:spPr>
          <a:xfrm>
            <a:off x="2267744" y="1210770"/>
            <a:ext cx="5652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it-IT" b="1" dirty="0">
                <a:solidFill>
                  <a:srgbClr val="0F3277"/>
                </a:solidFill>
              </a:rPr>
              <a:t>GRAZIE DELL’ATTENZIONE</a:t>
            </a:r>
            <a:endParaRPr lang="en-GB" altLang="it-IT" sz="2000" b="1" dirty="0">
              <a:solidFill>
                <a:srgbClr val="0F3277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20E95FA-5200-45B6-AD7F-F96E67F29779}"/>
              </a:ext>
            </a:extLst>
          </p:cNvPr>
          <p:cNvSpPr/>
          <p:nvPr/>
        </p:nvSpPr>
        <p:spPr>
          <a:xfrm>
            <a:off x="179512" y="5445224"/>
            <a:ext cx="8872266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it-IT" b="1" dirty="0">
                <a:solidFill>
                  <a:srgbClr val="FF0000"/>
                </a:solidFill>
                <a:hlinkClick r:id="rId8"/>
              </a:rPr>
              <a:t>http://www.regione.marche.it/Entra-in-Regione/Psr-Marche</a:t>
            </a:r>
            <a:endParaRPr lang="en-US" altLang="it-IT" b="1" dirty="0">
              <a:solidFill>
                <a:srgbClr val="FF0000"/>
              </a:solidFill>
            </a:endParaRPr>
          </a:p>
          <a:p>
            <a:pPr algn="ctr"/>
            <a:endParaRPr lang="en-US" altLang="it-IT" sz="3100" b="1" dirty="0">
              <a:solidFill>
                <a:srgbClr val="003399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16F3BDF-6F7E-463F-9569-EDB2E51F5139}"/>
              </a:ext>
            </a:extLst>
          </p:cNvPr>
          <p:cNvSpPr/>
          <p:nvPr/>
        </p:nvSpPr>
        <p:spPr>
          <a:xfrm>
            <a:off x="3779911" y="1513359"/>
            <a:ext cx="4887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it-IT" b="1" dirty="0">
                <a:solidFill>
                  <a:srgbClr val="003399"/>
                </a:solidFill>
              </a:rPr>
              <a:t>roberto.gatto@regione.marche.it</a:t>
            </a:r>
          </a:p>
        </p:txBody>
      </p:sp>
    </p:spTree>
    <p:extLst>
      <p:ext uri="{BB962C8B-B14F-4D97-AF65-F5344CB8AC3E}">
        <p14:creationId xmlns:p14="http://schemas.microsoft.com/office/powerpoint/2010/main" val="3364129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B292B286-53A3-4030-AD00-ADF84400E658}"/>
              </a:ext>
            </a:extLst>
          </p:cNvPr>
          <p:cNvSpPr/>
          <p:nvPr/>
        </p:nvSpPr>
        <p:spPr>
          <a:xfrm>
            <a:off x="611560" y="1400819"/>
            <a:ext cx="758673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242424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Già emanati n. tre bandi: nel 2016, 2018 e 2021 .</a:t>
            </a:r>
          </a:p>
          <a:p>
            <a:pPr>
              <a:spcAft>
                <a:spcPts val="0"/>
              </a:spcAft>
            </a:pPr>
            <a:endParaRPr lang="it-IT" sz="2400" dirty="0">
              <a:solidFill>
                <a:srgbClr val="242424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242424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aziende finanziate a oggi  n. 550 (su 581 domande). 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it-IT" sz="2400" dirty="0">
              <a:solidFill>
                <a:srgbClr val="242424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242424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risorse impegnate complessivamente: 29 MEURO.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it-IT" sz="2400" dirty="0">
              <a:solidFill>
                <a:srgbClr val="242424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242424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Risorse spese in media annualmente: oltre 5MEURO (2021).</a:t>
            </a:r>
          </a:p>
          <a:p>
            <a:pPr>
              <a:spcAft>
                <a:spcPts val="0"/>
              </a:spcAft>
            </a:pPr>
            <a:endParaRPr lang="it-IT" sz="2400" dirty="0">
              <a:solidFill>
                <a:srgbClr val="242424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242424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2022 ultima annualità del PSR 2014-2020 esteso al 2022.</a:t>
            </a:r>
          </a:p>
          <a:p>
            <a:pPr>
              <a:spcAft>
                <a:spcPts val="0"/>
              </a:spcAft>
            </a:pPr>
            <a:endParaRPr lang="it-IT" sz="2000" dirty="0">
              <a:solidFill>
                <a:srgbClr val="242424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242424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Da 2023 PSN/PSR, nuove regole .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867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187A8EC5-4D64-4B4C-9914-C2E72C508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80698"/>
              </p:ext>
            </p:extLst>
          </p:nvPr>
        </p:nvGraphicFramePr>
        <p:xfrm>
          <a:off x="611560" y="1124745"/>
          <a:ext cx="7920880" cy="4853709"/>
        </p:xfrm>
        <a:graphic>
          <a:graphicData uri="http://schemas.openxmlformats.org/drawingml/2006/table">
            <a:tbl>
              <a:tblPr/>
              <a:tblGrid>
                <a:gridCol w="3024336">
                  <a:extLst>
                    <a:ext uri="{9D8B030D-6E8A-4147-A177-3AD203B41FA5}">
                      <a16:colId xmlns:a16="http://schemas.microsoft.com/office/drawing/2014/main" val="2363473297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980174653"/>
                    </a:ext>
                  </a:extLst>
                </a:gridCol>
              </a:tblGrid>
              <a:tr h="1588599">
                <a:tc>
                  <a:txBody>
                    <a:bodyPr/>
                    <a:lstStyle/>
                    <a:p>
                      <a:r>
                        <a:rPr lang="it-IT" sz="1800" dirty="0"/>
                        <a:t>Titolo:</a:t>
                      </a:r>
                    </a:p>
                  </a:txBody>
                  <a:tcPr marL="91445" marR="91445" marT="45710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Reg. (UE) n. 1305/2013 - Programma di Sviluppo Rurale della Regione Marche2014 – 2020, </a:t>
                      </a:r>
                      <a:r>
                        <a:rPr lang="it-IT" sz="1800" b="1" dirty="0"/>
                        <a:t>Bando Sottomisura 14.1 – Pagamenti per il benessere degli animali. Annualità 2022</a:t>
                      </a:r>
                    </a:p>
                  </a:txBody>
                  <a:tcPr marL="91445" marR="91445" marT="45710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274829"/>
                  </a:ext>
                </a:extLst>
              </a:tr>
              <a:tr h="581045">
                <a:tc>
                  <a:txBody>
                    <a:bodyPr/>
                    <a:lstStyle/>
                    <a:p>
                      <a:r>
                        <a:rPr lang="it-IT" sz="1800" dirty="0"/>
                        <a:t>Procedura:</a:t>
                      </a:r>
                    </a:p>
                  </a:txBody>
                  <a:tcPr marL="91445" marR="91445" marT="45710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Bando per la concessione di contributi</a:t>
                      </a:r>
                    </a:p>
                  </a:txBody>
                  <a:tcPr marL="91445" marR="91445" marT="45710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233613"/>
                  </a:ext>
                </a:extLst>
              </a:tr>
              <a:tr h="332016">
                <a:tc>
                  <a:txBody>
                    <a:bodyPr/>
                    <a:lstStyle/>
                    <a:p>
                      <a:r>
                        <a:rPr lang="it-IT" sz="1800" dirty="0"/>
                        <a:t>Data di pubblicazione:</a:t>
                      </a:r>
                    </a:p>
                  </a:txBody>
                  <a:tcPr marL="91445" marR="91445" marT="45710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Decreto 281 del 4/4/2022</a:t>
                      </a:r>
                    </a:p>
                  </a:txBody>
                  <a:tcPr marL="91445" marR="91445" marT="45710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323131"/>
                  </a:ext>
                </a:extLst>
              </a:tr>
              <a:tr h="332016">
                <a:tc>
                  <a:txBody>
                    <a:bodyPr/>
                    <a:lstStyle/>
                    <a:p>
                      <a:r>
                        <a:rPr lang="it-IT" sz="1800" dirty="0"/>
                        <a:t>Scadenza:</a:t>
                      </a:r>
                    </a:p>
                  </a:txBody>
                  <a:tcPr marL="91445" marR="91445" marT="45710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16/05/2022 prorogata al 15/06/2022 </a:t>
                      </a:r>
                    </a:p>
                  </a:txBody>
                  <a:tcPr marL="91445" marR="91445" marT="45710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952886"/>
                  </a:ext>
                </a:extLst>
              </a:tr>
              <a:tr h="332016">
                <a:tc>
                  <a:txBody>
                    <a:bodyPr/>
                    <a:lstStyle/>
                    <a:p>
                      <a:r>
                        <a:rPr lang="it-IT" sz="1800"/>
                        <a:t>Area organizzativa:</a:t>
                      </a:r>
                    </a:p>
                  </a:txBody>
                  <a:tcPr marL="91445" marR="91445" marT="45710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DIPARTIMENTO SVILUPPO ECONOMICO</a:t>
                      </a:r>
                    </a:p>
                  </a:txBody>
                  <a:tcPr marL="91445" marR="91445" marT="45710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311149"/>
                  </a:ext>
                </a:extLst>
              </a:tr>
              <a:tr h="581045">
                <a:tc>
                  <a:txBody>
                    <a:bodyPr/>
                    <a:lstStyle/>
                    <a:p>
                      <a:r>
                        <a:rPr lang="it-IT" sz="1800"/>
                        <a:t>Struttura:</a:t>
                      </a:r>
                    </a:p>
                  </a:txBody>
                  <a:tcPr marL="91445" marR="91445" marT="45710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DIREZIONE AGRICOLTURA E SVILUPPO RURALE</a:t>
                      </a:r>
                    </a:p>
                  </a:txBody>
                  <a:tcPr marL="91445" marR="91445" marT="45710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233820"/>
                  </a:ext>
                </a:extLst>
              </a:tr>
              <a:tr h="332016">
                <a:tc>
                  <a:txBody>
                    <a:bodyPr/>
                    <a:lstStyle/>
                    <a:p>
                      <a:r>
                        <a:rPr lang="it-IT" sz="1800"/>
                        <a:t>Contatto:</a:t>
                      </a:r>
                    </a:p>
                  </a:txBody>
                  <a:tcPr marL="91445" marR="91445" marT="45710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Roberto Gatto</a:t>
                      </a:r>
                    </a:p>
                  </a:txBody>
                  <a:tcPr marL="91445" marR="91445" marT="45710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577190"/>
                  </a:ext>
                </a:extLst>
              </a:tr>
              <a:tr h="596040">
                <a:tc>
                  <a:txBody>
                    <a:bodyPr/>
                    <a:lstStyle/>
                    <a:p>
                      <a:r>
                        <a:rPr lang="it-IT" sz="1800" dirty="0"/>
                        <a:t>Email contatto:</a:t>
                      </a:r>
                    </a:p>
                  </a:txBody>
                  <a:tcPr marL="91445" marR="91445" marT="45710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hlinkClick r:id="rId5"/>
                        </a:rPr>
                        <a:t>roberto.gatto@regione.marche.it</a:t>
                      </a:r>
                      <a:endParaRPr lang="it-IT" sz="1800" dirty="0"/>
                    </a:p>
                    <a:p>
                      <a:r>
                        <a:rPr lang="it-IT" sz="1800" dirty="0"/>
                        <a:t>SIAN + SIAR </a:t>
                      </a:r>
                    </a:p>
                  </a:txBody>
                  <a:tcPr marL="91445" marR="91445" marT="45710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4228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700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19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02B1CDDF-4F81-4BC4-9AB0-3EB33F91A5BA}"/>
              </a:ext>
            </a:extLst>
          </p:cNvPr>
          <p:cNvSpPr/>
          <p:nvPr/>
        </p:nvSpPr>
        <p:spPr>
          <a:xfrm>
            <a:off x="698371" y="1416575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000" dirty="0"/>
              <a:t>Misura 14 . Da misura agro-ambientale a</a:t>
            </a:r>
          </a:p>
          <a:p>
            <a:r>
              <a:rPr lang="it-IT" altLang="it-IT" sz="2000" dirty="0">
                <a:highlight>
                  <a:srgbClr val="FFFF00"/>
                </a:highlight>
              </a:rPr>
              <a:t> </a:t>
            </a:r>
            <a:r>
              <a:rPr lang="it-IT" altLang="it-IT" sz="2000" dirty="0">
                <a:solidFill>
                  <a:srgbClr val="C00000"/>
                </a:solidFill>
                <a:highlight>
                  <a:srgbClr val="FFFF00"/>
                </a:highlight>
              </a:rPr>
              <a:t>misura che migliora la competitività</a:t>
            </a:r>
          </a:p>
          <a:p>
            <a:endParaRPr lang="it-IT" altLang="it-IT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altLang="it-IT" sz="2000" dirty="0"/>
              <a:t>Focus area 3° </a:t>
            </a:r>
            <a:r>
              <a:rPr lang="it-IT" altLang="it-IT" sz="2000" b="1" dirty="0">
                <a:solidFill>
                  <a:srgbClr val="00B050"/>
                </a:solidFill>
              </a:rPr>
              <a:t>Filiere di qualità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altLang="it-IT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altLang="it-IT" sz="2000" dirty="0"/>
              <a:t>Focus area 5D </a:t>
            </a:r>
            <a:r>
              <a:rPr lang="it-IT" altLang="it-IT" sz="2000" b="1" dirty="0">
                <a:solidFill>
                  <a:srgbClr val="00B050"/>
                </a:solidFill>
              </a:rPr>
              <a:t>riduzione gas effetto serra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altLang="it-IT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altLang="it-IT" sz="2000" dirty="0"/>
              <a:t>Obiettivi trasversali: - </a:t>
            </a:r>
            <a:r>
              <a:rPr lang="it-IT" altLang="it-IT" sz="2000" b="1" dirty="0">
                <a:solidFill>
                  <a:srgbClr val="00B050"/>
                </a:solidFill>
              </a:rPr>
              <a:t>INNOVAZIONE per modalità innovative </a:t>
            </a:r>
          </a:p>
          <a:p>
            <a:r>
              <a:rPr lang="it-IT" altLang="it-IT" sz="2000" b="1" dirty="0">
                <a:solidFill>
                  <a:srgbClr val="00B050"/>
                </a:solidFill>
              </a:rPr>
              <a:t>                                     di gestione dell’allevamento</a:t>
            </a:r>
          </a:p>
          <a:p>
            <a:r>
              <a:rPr lang="it-IT" altLang="it-IT" sz="2000" b="1" dirty="0">
                <a:solidFill>
                  <a:srgbClr val="00B050"/>
                </a:solidFill>
              </a:rPr>
              <a:t>                                     - MITIGAZIONE CAMBIAMENTI CLIMATICI</a:t>
            </a:r>
          </a:p>
          <a:p>
            <a:r>
              <a:rPr lang="it-IT" altLang="it-IT" sz="2000" b="1" dirty="0">
                <a:solidFill>
                  <a:srgbClr val="00B050"/>
                </a:solidFill>
              </a:rPr>
              <a:t>                                             - AMBIENTE con pascolamento che protegge</a:t>
            </a:r>
          </a:p>
          <a:p>
            <a:r>
              <a:rPr lang="it-IT" altLang="it-IT" sz="2000" b="1" dirty="0">
                <a:solidFill>
                  <a:srgbClr val="00B050"/>
                </a:solidFill>
              </a:rPr>
              <a:t>                                                 i pascoli e la biodiversità</a:t>
            </a:r>
          </a:p>
        </p:txBody>
      </p:sp>
    </p:spTree>
    <p:extLst>
      <p:ext uri="{BB962C8B-B14F-4D97-AF65-F5344CB8AC3E}">
        <p14:creationId xmlns:p14="http://schemas.microsoft.com/office/powerpoint/2010/main" val="714151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4F836F39-63BF-4573-91EE-F6ABD7DF541E}"/>
              </a:ext>
            </a:extLst>
          </p:cNvPr>
          <p:cNvSpPr/>
          <p:nvPr/>
        </p:nvSpPr>
        <p:spPr>
          <a:xfrm>
            <a:off x="1331640" y="1305342"/>
            <a:ext cx="55263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000" b="1" dirty="0"/>
              <a:t>Sottomisura 14.1 : sono previsti 4 interventi: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altLang="it-IT" sz="2000" b="1" dirty="0">
                <a:solidFill>
                  <a:srgbClr val="0000FF"/>
                </a:solidFill>
              </a:rPr>
              <a:t>ACQUA, ALIMENTI E CURA DEGLI ANIMALI</a:t>
            </a:r>
            <a:r>
              <a:rPr lang="it-IT" altLang="it-IT" sz="2000" dirty="0">
                <a:solidFill>
                  <a:srgbClr val="0000FF"/>
                </a:solidFill>
              </a:rPr>
              <a:t>;</a:t>
            </a:r>
            <a:br>
              <a:rPr lang="it-IT" altLang="it-IT" sz="2000" dirty="0"/>
            </a:br>
            <a:endParaRPr lang="it-IT" altLang="it-IT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altLang="it-IT" sz="2000" b="1" dirty="0"/>
              <a:t>MIGLIORAMENTO CONDIZIONE STABULAZIONE</a:t>
            </a:r>
            <a:r>
              <a:rPr lang="it-IT" altLang="it-IT" sz="2000" dirty="0"/>
              <a:t>;</a:t>
            </a:r>
            <a:br>
              <a:rPr lang="it-IT" altLang="it-IT" sz="2000" dirty="0"/>
            </a:br>
            <a:endParaRPr lang="it-IT" altLang="it-IT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altLang="it-IT" sz="2000" b="1" dirty="0">
                <a:solidFill>
                  <a:srgbClr val="339933"/>
                </a:solidFill>
              </a:rPr>
              <a:t>CONSENTIRE L’ACCESSO ALL’APERTO;</a:t>
            </a:r>
            <a:br>
              <a:rPr lang="it-IT" altLang="it-IT" sz="2000" dirty="0"/>
            </a:br>
            <a:endParaRPr lang="it-IT" altLang="it-IT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altLang="it-IT" sz="2000" dirty="0">
                <a:solidFill>
                  <a:srgbClr val="C00000"/>
                </a:solidFill>
              </a:rPr>
              <a:t>USO DI ANESTETICI E ANTI INFIAMMATORI</a:t>
            </a:r>
            <a:r>
              <a:rPr lang="it-IT" altLang="it-IT" sz="2000" dirty="0"/>
              <a:t>.</a:t>
            </a:r>
          </a:p>
          <a:p>
            <a:endParaRPr lang="it-IT" altLang="it-IT" sz="2000" dirty="0"/>
          </a:p>
          <a:p>
            <a:r>
              <a:rPr lang="it-IT" altLang="it-IT" sz="2000" dirty="0"/>
              <a:t>Intervento su aziende che vogliono aumentare il livello di Benessere degli Animali.</a:t>
            </a:r>
          </a:p>
          <a:p>
            <a:r>
              <a:rPr lang="it-IT" altLang="it-IT" sz="2000" dirty="0"/>
              <a:t> Se già posseduto un alto livello di Benessere non ammissibilità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936201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C6EB608A-8289-4482-9D79-1396E1603272}"/>
              </a:ext>
            </a:extLst>
          </p:cNvPr>
          <p:cNvSpPr/>
          <p:nvPr/>
        </p:nvSpPr>
        <p:spPr>
          <a:xfrm>
            <a:off x="1704500" y="1094457"/>
            <a:ext cx="6539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b="1" dirty="0">
                <a:solidFill>
                  <a:srgbClr val="0000FF"/>
                </a:solidFill>
              </a:rPr>
              <a:t>M. 14 : ACQUA, ALIMENTI E CURA DEGLI ANIMALI </a:t>
            </a:r>
            <a:r>
              <a:rPr lang="it-IT" altLang="it-IT" dirty="0"/>
              <a:t>: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FD84B566-9CEB-4D72-B2B5-49EAF5F0B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447487"/>
              </p:ext>
            </p:extLst>
          </p:nvPr>
        </p:nvGraphicFramePr>
        <p:xfrm>
          <a:off x="467544" y="1442620"/>
          <a:ext cx="8002588" cy="44069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02588">
                  <a:extLst>
                    <a:ext uri="{9D8B030D-6E8A-4147-A177-3AD203B41FA5}">
                      <a16:colId xmlns:a16="http://schemas.microsoft.com/office/drawing/2014/main" val="2904240987"/>
                    </a:ext>
                  </a:extLst>
                </a:gridCol>
              </a:tblGrid>
              <a:tr h="1157313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600" u="none" dirty="0">
                          <a:solidFill>
                            <a:schemeClr val="tx1"/>
                          </a:solidFill>
                          <a:effectLst/>
                        </a:rPr>
                        <a:t>Obbligo, per il personale impiegato nella gestione degli animali, di partecipazione ad almeno un corso inerente la gestione aziendale e sanitaria della durata minima di 20 ore nei primi due anni di applicazione della misura (non remunerato dalla presente Misura n. 14 ma dalle Misure 1e/o 2 )</a:t>
                      </a:r>
                      <a:endParaRPr lang="it-IT" sz="16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39" marR="4443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051194"/>
                  </a:ext>
                </a:extLst>
              </a:tr>
              <a:tr h="391951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600" u="none" dirty="0">
                          <a:solidFill>
                            <a:schemeClr val="tx1"/>
                          </a:solidFill>
                          <a:effectLst/>
                        </a:rPr>
                        <a:t>Impegno di stabilire un rapporto formale e continuativo per l’assistenza di tipo sanitario</a:t>
                      </a:r>
                      <a:endParaRPr lang="it-IT" sz="16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39" marR="4443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133322"/>
                  </a:ext>
                </a:extLst>
              </a:tr>
              <a:tr h="385772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600" u="none" dirty="0">
                          <a:solidFill>
                            <a:schemeClr val="tx1"/>
                          </a:solidFill>
                          <a:effectLst/>
                        </a:rPr>
                        <a:t>Supporto di un alimentarista per la definizione di una dieta bilanciata </a:t>
                      </a:r>
                      <a:endParaRPr lang="it-IT" sz="16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39" marR="4443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648363"/>
                  </a:ext>
                </a:extLst>
              </a:tr>
              <a:tr h="578657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600" u="none" dirty="0">
                          <a:solidFill>
                            <a:schemeClr val="tx1"/>
                          </a:solidFill>
                          <a:effectLst/>
                        </a:rPr>
                        <a:t>Adozione di misure di prevenzione e controllo della contaminazione da micotossine negli alimenti zootecnici</a:t>
                      </a:r>
                      <a:endParaRPr lang="it-IT" sz="16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39" marR="4443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801757"/>
                  </a:ext>
                </a:extLst>
              </a:tr>
              <a:tr h="560832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600" u="none" dirty="0">
                          <a:solidFill>
                            <a:schemeClr val="tx1"/>
                          </a:solidFill>
                          <a:effectLst/>
                        </a:rPr>
                        <a:t>Qualità igienico-sanitaria dell'acqua di abbeverata (controllo analitico annuale chimico e batteriologico)</a:t>
                      </a:r>
                      <a:endParaRPr lang="it-IT" sz="16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39" marR="4443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602870"/>
                  </a:ext>
                </a:extLst>
              </a:tr>
              <a:tr h="385772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600" u="none" dirty="0">
                          <a:solidFill>
                            <a:schemeClr val="tx1"/>
                          </a:solidFill>
                          <a:effectLst/>
                        </a:rPr>
                        <a:t>Corretta gestione igienico sanitaria delle gabbiette (suini)</a:t>
                      </a:r>
                      <a:endParaRPr lang="it-IT" sz="16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39" marR="4443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203226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600" u="none" dirty="0">
                          <a:solidFill>
                            <a:schemeClr val="tx1"/>
                          </a:solidFill>
                          <a:effectLst/>
                        </a:rPr>
                        <a:t>Sistematica cura dei piedi degli animali</a:t>
                      </a:r>
                      <a:endParaRPr lang="it-IT" sz="16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39" marR="4443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433781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600" u="none" dirty="0">
                          <a:solidFill>
                            <a:schemeClr val="tx1"/>
                          </a:solidFill>
                          <a:effectLst/>
                        </a:rPr>
                        <a:t>Lotta regolare ai roditori ed agli infestanti </a:t>
                      </a:r>
                      <a:endParaRPr lang="it-IT" sz="16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39" marR="4443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401098"/>
                  </a:ext>
                </a:extLst>
              </a:tr>
              <a:tr h="385772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600" u="none" dirty="0">
                          <a:solidFill>
                            <a:schemeClr val="tx1"/>
                          </a:solidFill>
                          <a:effectLst/>
                        </a:rPr>
                        <a:t>Definizione di aree destinate alla quarantena degli animali e/o ad infermeria </a:t>
                      </a:r>
                      <a:endParaRPr lang="it-IT" sz="16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39" marR="4443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13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140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F4890972-BFFB-43FC-A83D-BB8A1BF2EF0A}"/>
              </a:ext>
            </a:extLst>
          </p:cNvPr>
          <p:cNvSpPr/>
          <p:nvPr/>
        </p:nvSpPr>
        <p:spPr>
          <a:xfrm>
            <a:off x="1259632" y="1145670"/>
            <a:ext cx="6102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000" dirty="0">
                <a:solidFill>
                  <a:srgbClr val="FF0000"/>
                </a:solidFill>
              </a:rPr>
              <a:t>M. 14: MIGLIORAMENTO CONDIZIONE STABULAZIONE </a:t>
            </a:r>
            <a:r>
              <a:rPr lang="it-IT" altLang="it-IT" sz="2000" dirty="0"/>
              <a:t>: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423C46B5-C17B-423C-9FF1-3B030C8366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003867"/>
              </p:ext>
            </p:extLst>
          </p:nvPr>
        </p:nvGraphicFramePr>
        <p:xfrm>
          <a:off x="323528" y="1493642"/>
          <a:ext cx="8226425" cy="4357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6425">
                  <a:extLst>
                    <a:ext uri="{9D8B030D-6E8A-4147-A177-3AD203B41FA5}">
                      <a16:colId xmlns:a16="http://schemas.microsoft.com/office/drawing/2014/main" val="218397189"/>
                    </a:ext>
                  </a:extLst>
                </a:gridCol>
              </a:tblGrid>
              <a:tr h="1245815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it-IT" sz="3200" u="none" dirty="0">
                          <a:solidFill>
                            <a:srgbClr val="00808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tipologia di allevamento a stabulazione libera in box in stalla/paddock </a:t>
                      </a:r>
                      <a:endParaRPr lang="it-IT" sz="3200" u="none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7" marR="4444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385266"/>
                  </a:ext>
                </a:extLst>
              </a:tr>
              <a:tr h="3111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3200" u="none" dirty="0">
                          <a:solidFill>
                            <a:srgbClr val="00808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 Corretta gestione della lettiera legata alle condizioni igienico-sanitarie e di confort </a:t>
                      </a:r>
                      <a:r>
                        <a:rPr lang="it-IT" sz="3200" u="none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it-IT" sz="3200" u="none" dirty="0" err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impagliamento</a:t>
                      </a:r>
                      <a:r>
                        <a:rPr lang="it-IT" sz="3200" u="none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due volte alla settimana e rimozione totale della lettiera due volte l’anno)</a:t>
                      </a:r>
                    </a:p>
                  </a:txBody>
                  <a:tcPr marL="44447" marR="4444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775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851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1DEAE549-A568-4AD1-AB28-A985AA7A97C6}"/>
              </a:ext>
            </a:extLst>
          </p:cNvPr>
          <p:cNvSpPr/>
          <p:nvPr/>
        </p:nvSpPr>
        <p:spPr>
          <a:xfrm>
            <a:off x="2195736" y="1095529"/>
            <a:ext cx="4942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000" b="1" dirty="0">
                <a:solidFill>
                  <a:srgbClr val="339933"/>
                </a:solidFill>
              </a:rPr>
              <a:t>M. 14: CONSENTIRE L’ACCESSO ALL’ESTERNO </a:t>
            </a:r>
            <a:endParaRPr lang="it-IT" altLang="it-IT" sz="2000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4C7AF2D0-BF73-46F0-A605-AF30B3FEE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321457"/>
              </p:ext>
            </p:extLst>
          </p:nvPr>
        </p:nvGraphicFramePr>
        <p:xfrm>
          <a:off x="359231" y="1489367"/>
          <a:ext cx="8478838" cy="42513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78838">
                  <a:extLst>
                    <a:ext uri="{9D8B030D-6E8A-4147-A177-3AD203B41FA5}">
                      <a16:colId xmlns:a16="http://schemas.microsoft.com/office/drawing/2014/main" val="971461482"/>
                    </a:ext>
                  </a:extLst>
                </a:gridCol>
              </a:tblGrid>
              <a:tr h="1306480">
                <a:tc>
                  <a:txBody>
                    <a:bodyPr/>
                    <a:lstStyle/>
                    <a:p>
                      <a:pPr mar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it-IT" sz="2400" u="none" dirty="0">
                          <a:solidFill>
                            <a:srgbClr val="00808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Tipologia di allevamento semi-estensivo (pascolo nel periodo  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2400" u="none" dirty="0">
                          <a:solidFill>
                            <a:srgbClr val="00808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primaverile-estivo e stalla nel periodo autunnale-invernale) o 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2400" u="none" dirty="0">
                          <a:solidFill>
                            <a:srgbClr val="00808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estensivo </a:t>
                      </a:r>
                      <a:endParaRPr lang="it-IT" sz="2400" u="none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370857"/>
                  </a:ext>
                </a:extLst>
              </a:tr>
              <a:tr h="1262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400" u="none" dirty="0">
                          <a:solidFill>
                            <a:srgbClr val="00808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 Integrazione alimentare al pascolo nelle fasi stagionali più critiche</a:t>
                      </a:r>
                      <a:br>
                        <a:rPr lang="it-IT" sz="2400" u="none" dirty="0">
                          <a:solidFill>
                            <a:srgbClr val="00808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endParaRPr lang="it-IT" sz="2400" u="none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458317"/>
                  </a:ext>
                </a:extLst>
              </a:tr>
              <a:tr h="1682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400" u="none" dirty="0">
                          <a:solidFill>
                            <a:srgbClr val="00808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 Esecuzione di almeno un controllo parassitologico annuale su un campione significativo di animali al pascolo (1% dei soggetti allevati al pascolo - minimo 3 capi) ed eventuale trattamento farmacologico di tutti gli animali al pascolo in caso di necessità</a:t>
                      </a:r>
                      <a:endParaRPr lang="it-IT" sz="2400" u="none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1" marR="444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90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5820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2197</Words>
  <Application>Microsoft Office PowerPoint</Application>
  <PresentationFormat>Presentazione su schermo (4:3)</PresentationFormat>
  <Paragraphs>243</Paragraphs>
  <Slides>23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4" baseType="lpstr">
      <vt:lpstr>SimSun</vt:lpstr>
      <vt:lpstr>Arial</vt:lpstr>
      <vt:lpstr>Calibri</vt:lpstr>
      <vt:lpstr>Mangal</vt:lpstr>
      <vt:lpstr>Myriad Pro</vt:lpstr>
      <vt:lpstr>Segoe UI</vt:lpstr>
      <vt:lpstr>Times New Roman</vt:lpstr>
      <vt:lpstr>Verdana</vt:lpstr>
      <vt:lpstr>Wingdings</vt:lpstr>
      <vt:lpstr>Tema di Office</vt:lpstr>
      <vt:lpstr>Photo Editor Photo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Ilaria Conti</dc:creator>
  <cp:lastModifiedBy>Roberto Gatto</cp:lastModifiedBy>
  <cp:revision>33</cp:revision>
  <dcterms:created xsi:type="dcterms:W3CDTF">2017-02-20T13:24:14Z</dcterms:created>
  <dcterms:modified xsi:type="dcterms:W3CDTF">2022-05-25T08:39:38Z</dcterms:modified>
</cp:coreProperties>
</file>